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5"/>
  </p:notesMasterIdLst>
  <p:sldIdLst>
    <p:sldId id="280" r:id="rId2"/>
    <p:sldId id="289" r:id="rId3"/>
    <p:sldId id="358" r:id="rId4"/>
    <p:sldId id="355" r:id="rId5"/>
    <p:sldId id="347" r:id="rId6"/>
    <p:sldId id="345" r:id="rId7"/>
    <p:sldId id="342" r:id="rId8"/>
    <p:sldId id="353" r:id="rId9"/>
    <p:sldId id="348" r:id="rId10"/>
    <p:sldId id="352" r:id="rId11"/>
    <p:sldId id="350" r:id="rId12"/>
    <p:sldId id="346" r:id="rId13"/>
    <p:sldId id="349" r:id="rId14"/>
    <p:sldId id="356" r:id="rId15"/>
    <p:sldId id="319" r:id="rId16"/>
    <p:sldId id="320" r:id="rId17"/>
    <p:sldId id="336" r:id="rId18"/>
    <p:sldId id="327" r:id="rId19"/>
    <p:sldId id="337" r:id="rId20"/>
    <p:sldId id="284" r:id="rId21"/>
    <p:sldId id="332" r:id="rId22"/>
    <p:sldId id="333" r:id="rId23"/>
    <p:sldId id="265" r:id="rId24"/>
    <p:sldId id="328" r:id="rId25"/>
    <p:sldId id="331" r:id="rId26"/>
    <p:sldId id="268" r:id="rId27"/>
    <p:sldId id="334" r:id="rId28"/>
    <p:sldId id="266" r:id="rId29"/>
    <p:sldId id="338" r:id="rId30"/>
    <p:sldId id="281" r:id="rId31"/>
    <p:sldId id="343" r:id="rId32"/>
    <p:sldId id="339" r:id="rId33"/>
    <p:sldId id="340" r:id="rId34"/>
    <p:sldId id="341" r:id="rId35"/>
    <p:sldId id="344" r:id="rId36"/>
    <p:sldId id="274" r:id="rId37"/>
    <p:sldId id="283" r:id="rId38"/>
    <p:sldId id="261" r:id="rId39"/>
    <p:sldId id="282" r:id="rId40"/>
    <p:sldId id="313" r:id="rId41"/>
    <p:sldId id="257" r:id="rId42"/>
    <p:sldId id="269" r:id="rId43"/>
    <p:sldId id="270" r:id="rId44"/>
    <p:sldId id="271" r:id="rId45"/>
    <p:sldId id="258" r:id="rId46"/>
    <p:sldId id="276" r:id="rId47"/>
    <p:sldId id="322" r:id="rId48"/>
    <p:sldId id="323" r:id="rId49"/>
    <p:sldId id="324" r:id="rId50"/>
    <p:sldId id="275" r:id="rId51"/>
    <p:sldId id="291" r:id="rId52"/>
    <p:sldId id="286" r:id="rId53"/>
    <p:sldId id="326" r:id="rId54"/>
    <p:sldId id="288" r:id="rId55"/>
    <p:sldId id="394" r:id="rId56"/>
    <p:sldId id="395" r:id="rId57"/>
    <p:sldId id="298" r:id="rId58"/>
    <p:sldId id="299" r:id="rId59"/>
    <p:sldId id="300" r:id="rId60"/>
    <p:sldId id="295" r:id="rId61"/>
    <p:sldId id="301" r:id="rId62"/>
    <p:sldId id="388" r:id="rId63"/>
    <p:sldId id="401" r:id="rId64"/>
    <p:sldId id="404" r:id="rId65"/>
    <p:sldId id="407" r:id="rId66"/>
    <p:sldId id="402" r:id="rId67"/>
    <p:sldId id="403" r:id="rId68"/>
    <p:sldId id="397" r:id="rId69"/>
    <p:sldId id="398" r:id="rId70"/>
    <p:sldId id="406" r:id="rId71"/>
    <p:sldId id="357" r:id="rId72"/>
    <p:sldId id="278" r:id="rId73"/>
    <p:sldId id="309" r:id="rId74"/>
    <p:sldId id="279" r:id="rId75"/>
    <p:sldId id="310" r:id="rId76"/>
    <p:sldId id="264" r:id="rId77"/>
    <p:sldId id="311" r:id="rId78"/>
    <p:sldId id="277" r:id="rId79"/>
    <p:sldId id="312" r:id="rId80"/>
    <p:sldId id="314" r:id="rId81"/>
    <p:sldId id="303" r:id="rId82"/>
    <p:sldId id="302" r:id="rId83"/>
    <p:sldId id="304" r:id="rId84"/>
    <p:sldId id="305" r:id="rId85"/>
    <p:sldId id="306" r:id="rId86"/>
    <p:sldId id="307" r:id="rId87"/>
    <p:sldId id="354" r:id="rId88"/>
    <p:sldId id="316" r:id="rId89"/>
    <p:sldId id="308" r:id="rId90"/>
    <p:sldId id="396" r:id="rId91"/>
    <p:sldId id="359" r:id="rId92"/>
    <p:sldId id="387" r:id="rId93"/>
    <p:sldId id="386" r:id="rId94"/>
    <p:sldId id="260" r:id="rId95"/>
    <p:sldId id="385" r:id="rId96"/>
    <p:sldId id="380" r:id="rId97"/>
    <p:sldId id="383" r:id="rId98"/>
    <p:sldId id="384" r:id="rId99"/>
    <p:sldId id="379" r:id="rId100"/>
    <p:sldId id="378" r:id="rId101"/>
    <p:sldId id="381" r:id="rId102"/>
    <p:sldId id="382" r:id="rId103"/>
    <p:sldId id="389" r:id="rId104"/>
    <p:sldId id="390" r:id="rId105"/>
    <p:sldId id="391" r:id="rId106"/>
    <p:sldId id="393" r:id="rId107"/>
    <p:sldId id="392" r:id="rId108"/>
    <p:sldId id="376" r:id="rId109"/>
    <p:sldId id="360" r:id="rId110"/>
    <p:sldId id="361" r:id="rId111"/>
    <p:sldId id="362" r:id="rId112"/>
    <p:sldId id="364" r:id="rId113"/>
    <p:sldId id="365" r:id="rId114"/>
    <p:sldId id="366" r:id="rId115"/>
    <p:sldId id="367" r:id="rId116"/>
    <p:sldId id="368" r:id="rId117"/>
    <p:sldId id="369" r:id="rId118"/>
    <p:sldId id="370" r:id="rId119"/>
    <p:sldId id="371" r:id="rId120"/>
    <p:sldId id="373" r:id="rId121"/>
    <p:sldId id="374" r:id="rId122"/>
    <p:sldId id="375" r:id="rId123"/>
    <p:sldId id="315" r:id="rId1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say Bartlett" initials="L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0" d="100"/>
          <a:sy n="120" d="100"/>
        </p:scale>
        <p:origin x="1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3-01T08:33:46.049"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8B1CE-C7FF-4236-A838-6A014AEB4402}" type="datetimeFigureOut">
              <a:rPr lang="en-US" smtClean="0"/>
              <a:t>10/15/2021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6B70E-774C-4F32-9AAA-77ADC9C0C119}" type="slidenum">
              <a:rPr lang="en-US" smtClean="0"/>
              <a:t>‹#›</a:t>
            </a:fld>
            <a:endParaRPr lang="en-US"/>
          </a:p>
        </p:txBody>
      </p:sp>
    </p:spTree>
    <p:extLst>
      <p:ext uri="{BB962C8B-B14F-4D97-AF65-F5344CB8AC3E}">
        <p14:creationId xmlns:p14="http://schemas.microsoft.com/office/powerpoint/2010/main" val="2884896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793FCBA-C489-4AFD-A3A7-941349EB83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2F6F3BFB-20A1-453D-91F1-59B2BA600F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4" name="Slide Number Placeholder 3">
            <a:extLst>
              <a:ext uri="{FF2B5EF4-FFF2-40B4-BE49-F238E27FC236}">
                <a16:creationId xmlns:a16="http://schemas.microsoft.com/office/drawing/2014/main" id="{E3A8919D-39F4-469F-874A-85407EC08E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4588" indent="-228600">
              <a:spcBef>
                <a:spcPct val="30000"/>
              </a:spcBef>
              <a:defRPr sz="1200">
                <a:solidFill>
                  <a:schemeClr val="tx1"/>
                </a:solidFill>
                <a:latin typeface="Calibri" panose="020F0502020204030204" pitchFamily="34" charset="0"/>
              </a:defRPr>
            </a:lvl3pPr>
            <a:lvl4pPr marL="1601788" indent="-228600">
              <a:spcBef>
                <a:spcPct val="30000"/>
              </a:spcBef>
              <a:defRPr sz="1200">
                <a:solidFill>
                  <a:schemeClr val="tx1"/>
                </a:solidFill>
                <a:latin typeface="Calibri" panose="020F0502020204030204" pitchFamily="34" charset="0"/>
              </a:defRPr>
            </a:lvl4pPr>
            <a:lvl5pPr marL="2058988" indent="-228600">
              <a:spcBef>
                <a:spcPct val="30000"/>
              </a:spcBef>
              <a:defRPr sz="1200">
                <a:solidFill>
                  <a:schemeClr val="tx1"/>
                </a:solidFill>
                <a:latin typeface="Calibri" panose="020F0502020204030204" pitchFamily="34" charset="0"/>
              </a:defRPr>
            </a:lvl5pPr>
            <a:lvl6pPr marL="2516188" indent="-228600" eaLnBrk="0" fontAlgn="base" hangingPunct="0">
              <a:spcBef>
                <a:spcPct val="30000"/>
              </a:spcBef>
              <a:spcAft>
                <a:spcPct val="0"/>
              </a:spcAft>
              <a:defRPr sz="1200">
                <a:solidFill>
                  <a:schemeClr val="tx1"/>
                </a:solidFill>
                <a:latin typeface="Calibri" panose="020F0502020204030204" pitchFamily="34" charset="0"/>
              </a:defRPr>
            </a:lvl6pPr>
            <a:lvl7pPr marL="2973388" indent="-228600" eaLnBrk="0" fontAlgn="base" hangingPunct="0">
              <a:spcBef>
                <a:spcPct val="30000"/>
              </a:spcBef>
              <a:spcAft>
                <a:spcPct val="0"/>
              </a:spcAft>
              <a:defRPr sz="1200">
                <a:solidFill>
                  <a:schemeClr val="tx1"/>
                </a:solidFill>
                <a:latin typeface="Calibri" panose="020F0502020204030204" pitchFamily="34" charset="0"/>
              </a:defRPr>
            </a:lvl7pPr>
            <a:lvl8pPr marL="3430588" indent="-228600" eaLnBrk="0" fontAlgn="base" hangingPunct="0">
              <a:spcBef>
                <a:spcPct val="30000"/>
              </a:spcBef>
              <a:spcAft>
                <a:spcPct val="0"/>
              </a:spcAft>
              <a:defRPr sz="1200">
                <a:solidFill>
                  <a:schemeClr val="tx1"/>
                </a:solidFill>
                <a:latin typeface="Calibri" panose="020F0502020204030204" pitchFamily="34" charset="0"/>
              </a:defRPr>
            </a:lvl8pPr>
            <a:lvl9pPr marL="3887788"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507D17-80BB-412F-B117-A34E6209319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F2A9288-AF29-4A86-BF48-1EF19650632D}"/>
              </a:ext>
            </a:extLst>
          </p:cNvPr>
          <p:cNvSpPr>
            <a:spLocks noGrp="1"/>
          </p:cNvSpPr>
          <p:nvPr>
            <p:ph type="dt" sz="half" idx="10"/>
          </p:nvPr>
        </p:nvSpPr>
        <p:spPr/>
        <p:txBody>
          <a:bodyPr/>
          <a:lstStyle>
            <a:lvl1pPr>
              <a:defRPr/>
            </a:lvl1pPr>
          </a:lstStyle>
          <a:p>
            <a:pPr>
              <a:defRPr/>
            </a:pPr>
            <a:fld id="{A15F24BA-33CF-43E1-9BDD-C86D0CA0D6C4}" type="datetimeFigureOut">
              <a:rPr lang="en-US"/>
              <a:pPr>
                <a:defRPr/>
              </a:pPr>
              <a:t>10/15/2021</a:t>
            </a:fld>
            <a:endParaRPr lang="en-US" dirty="0"/>
          </a:p>
        </p:txBody>
      </p:sp>
      <p:sp>
        <p:nvSpPr>
          <p:cNvPr id="5" name="Footer Placeholder 4">
            <a:extLst>
              <a:ext uri="{FF2B5EF4-FFF2-40B4-BE49-F238E27FC236}">
                <a16:creationId xmlns:a16="http://schemas.microsoft.com/office/drawing/2014/main" id="{F91AAB0B-68BB-4DA2-8B43-DFA32A8431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43D985-C610-4A41-B9A2-90644CAD0100}"/>
              </a:ext>
            </a:extLst>
          </p:cNvPr>
          <p:cNvSpPr>
            <a:spLocks noGrp="1"/>
          </p:cNvSpPr>
          <p:nvPr>
            <p:ph type="sldNum" sz="quarter" idx="12"/>
          </p:nvPr>
        </p:nvSpPr>
        <p:spPr/>
        <p:txBody>
          <a:bodyPr/>
          <a:lstStyle>
            <a:lvl1pPr>
              <a:defRPr/>
            </a:lvl1pPr>
          </a:lstStyle>
          <a:p>
            <a:pPr>
              <a:defRPr/>
            </a:pPr>
            <a:fld id="{7A6B7D06-5ED4-49ED-AC18-0B26999EBF58}" type="slidenum">
              <a:rPr lang="en-US" altLang="en-US"/>
              <a:pPr>
                <a:defRPr/>
              </a:pPr>
              <a:t>‹#›</a:t>
            </a:fld>
            <a:endParaRPr lang="en-US" altLang="en-US"/>
          </a:p>
        </p:txBody>
      </p:sp>
    </p:spTree>
    <p:extLst>
      <p:ext uri="{BB962C8B-B14F-4D97-AF65-F5344CB8AC3E}">
        <p14:creationId xmlns:p14="http://schemas.microsoft.com/office/powerpoint/2010/main" val="187599124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0A801-71B1-4D60-B399-ED864CA43577}"/>
              </a:ext>
            </a:extLst>
          </p:cNvPr>
          <p:cNvSpPr>
            <a:spLocks noGrp="1"/>
          </p:cNvSpPr>
          <p:nvPr>
            <p:ph type="dt" sz="half" idx="10"/>
          </p:nvPr>
        </p:nvSpPr>
        <p:spPr/>
        <p:txBody>
          <a:bodyPr/>
          <a:lstStyle>
            <a:lvl1pPr>
              <a:defRPr/>
            </a:lvl1pPr>
          </a:lstStyle>
          <a:p>
            <a:pPr>
              <a:defRPr/>
            </a:pPr>
            <a:fld id="{6B1B6B6C-5E16-4B11-90A2-DBC70DDF59C4}" type="datetimeFigureOut">
              <a:rPr lang="en-US"/>
              <a:pPr>
                <a:defRPr/>
              </a:pPr>
              <a:t>10/15/2021</a:t>
            </a:fld>
            <a:endParaRPr lang="en-US" dirty="0"/>
          </a:p>
        </p:txBody>
      </p:sp>
      <p:sp>
        <p:nvSpPr>
          <p:cNvPr id="5" name="Footer Placeholder 4">
            <a:extLst>
              <a:ext uri="{FF2B5EF4-FFF2-40B4-BE49-F238E27FC236}">
                <a16:creationId xmlns:a16="http://schemas.microsoft.com/office/drawing/2014/main" id="{2B194F83-9843-4C4C-A9A3-6C9233EAEE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950CCD-316E-41E9-9919-BB8AF3786D9E}"/>
              </a:ext>
            </a:extLst>
          </p:cNvPr>
          <p:cNvSpPr>
            <a:spLocks noGrp="1"/>
          </p:cNvSpPr>
          <p:nvPr>
            <p:ph type="sldNum" sz="quarter" idx="12"/>
          </p:nvPr>
        </p:nvSpPr>
        <p:spPr/>
        <p:txBody>
          <a:bodyPr/>
          <a:lstStyle>
            <a:lvl1pPr>
              <a:defRPr/>
            </a:lvl1pPr>
          </a:lstStyle>
          <a:p>
            <a:pPr>
              <a:defRPr/>
            </a:pPr>
            <a:fld id="{E8CB04D2-2975-499C-8E2E-1A7C367195CF}" type="slidenum">
              <a:rPr lang="en-US" altLang="en-US"/>
              <a:pPr>
                <a:defRPr/>
              </a:pPr>
              <a:t>‹#›</a:t>
            </a:fld>
            <a:endParaRPr lang="en-US" altLang="en-US"/>
          </a:p>
        </p:txBody>
      </p:sp>
    </p:spTree>
    <p:extLst>
      <p:ext uri="{BB962C8B-B14F-4D97-AF65-F5344CB8AC3E}">
        <p14:creationId xmlns:p14="http://schemas.microsoft.com/office/powerpoint/2010/main" val="21834514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06001-1CA2-4CB8-A786-92BF13F50A6F}"/>
              </a:ext>
            </a:extLst>
          </p:cNvPr>
          <p:cNvSpPr>
            <a:spLocks noGrp="1"/>
          </p:cNvSpPr>
          <p:nvPr>
            <p:ph type="dt" sz="half" idx="10"/>
          </p:nvPr>
        </p:nvSpPr>
        <p:spPr/>
        <p:txBody>
          <a:bodyPr/>
          <a:lstStyle>
            <a:lvl1pPr>
              <a:defRPr/>
            </a:lvl1pPr>
          </a:lstStyle>
          <a:p>
            <a:pPr>
              <a:defRPr/>
            </a:pPr>
            <a:fld id="{7D3D9A8B-5E21-4C44-A563-16E461175560}" type="datetimeFigureOut">
              <a:rPr lang="en-US"/>
              <a:pPr>
                <a:defRPr/>
              </a:pPr>
              <a:t>10/15/2021</a:t>
            </a:fld>
            <a:endParaRPr lang="en-US" dirty="0"/>
          </a:p>
        </p:txBody>
      </p:sp>
      <p:sp>
        <p:nvSpPr>
          <p:cNvPr id="5" name="Footer Placeholder 4">
            <a:extLst>
              <a:ext uri="{FF2B5EF4-FFF2-40B4-BE49-F238E27FC236}">
                <a16:creationId xmlns:a16="http://schemas.microsoft.com/office/drawing/2014/main" id="{038860C3-6E60-4951-B985-6DF59D23ED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8F530B-AC7C-4169-9F83-9C43A137D809}"/>
              </a:ext>
            </a:extLst>
          </p:cNvPr>
          <p:cNvSpPr>
            <a:spLocks noGrp="1"/>
          </p:cNvSpPr>
          <p:nvPr>
            <p:ph type="sldNum" sz="quarter" idx="12"/>
          </p:nvPr>
        </p:nvSpPr>
        <p:spPr/>
        <p:txBody>
          <a:bodyPr/>
          <a:lstStyle>
            <a:lvl1pPr>
              <a:defRPr/>
            </a:lvl1pPr>
          </a:lstStyle>
          <a:p>
            <a:pPr>
              <a:defRPr/>
            </a:pPr>
            <a:fld id="{AAB2E9B1-79B5-483B-8A62-F240F8152478}" type="slidenum">
              <a:rPr lang="en-US" altLang="en-US"/>
              <a:pPr>
                <a:defRPr/>
              </a:pPr>
              <a:t>‹#›</a:t>
            </a:fld>
            <a:endParaRPr lang="en-US" altLang="en-US"/>
          </a:p>
        </p:txBody>
      </p:sp>
    </p:spTree>
    <p:extLst>
      <p:ext uri="{BB962C8B-B14F-4D97-AF65-F5344CB8AC3E}">
        <p14:creationId xmlns:p14="http://schemas.microsoft.com/office/powerpoint/2010/main" val="306754430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89AEB-E16A-486D-9886-B2474FBB2292}"/>
              </a:ext>
            </a:extLst>
          </p:cNvPr>
          <p:cNvSpPr>
            <a:spLocks noGrp="1"/>
          </p:cNvSpPr>
          <p:nvPr>
            <p:ph type="dt" sz="half" idx="10"/>
          </p:nvPr>
        </p:nvSpPr>
        <p:spPr/>
        <p:txBody>
          <a:bodyPr/>
          <a:lstStyle>
            <a:lvl1pPr>
              <a:defRPr/>
            </a:lvl1pPr>
          </a:lstStyle>
          <a:p>
            <a:pPr>
              <a:defRPr/>
            </a:pPr>
            <a:fld id="{E6B4E3F2-2E93-452F-9664-DFBC88EEB363}" type="datetimeFigureOut">
              <a:rPr lang="en-US"/>
              <a:pPr>
                <a:defRPr/>
              </a:pPr>
              <a:t>10/15/2021</a:t>
            </a:fld>
            <a:endParaRPr lang="en-US" dirty="0"/>
          </a:p>
        </p:txBody>
      </p:sp>
      <p:sp>
        <p:nvSpPr>
          <p:cNvPr id="5" name="Footer Placeholder 4">
            <a:extLst>
              <a:ext uri="{FF2B5EF4-FFF2-40B4-BE49-F238E27FC236}">
                <a16:creationId xmlns:a16="http://schemas.microsoft.com/office/drawing/2014/main" id="{944A3C02-1A74-40F5-8170-7AB1A3BD81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066D6C-ACD6-4D53-8E43-D5FF3B1107A5}"/>
              </a:ext>
            </a:extLst>
          </p:cNvPr>
          <p:cNvSpPr>
            <a:spLocks noGrp="1"/>
          </p:cNvSpPr>
          <p:nvPr>
            <p:ph type="sldNum" sz="quarter" idx="12"/>
          </p:nvPr>
        </p:nvSpPr>
        <p:spPr/>
        <p:txBody>
          <a:bodyPr/>
          <a:lstStyle>
            <a:lvl1pPr>
              <a:defRPr/>
            </a:lvl1pPr>
          </a:lstStyle>
          <a:p>
            <a:pPr>
              <a:defRPr/>
            </a:pPr>
            <a:fld id="{116A4321-E1D3-481C-B5D1-D85F4FF4F524}" type="slidenum">
              <a:rPr lang="en-US" altLang="en-US"/>
              <a:pPr>
                <a:defRPr/>
              </a:pPr>
              <a:t>‹#›</a:t>
            </a:fld>
            <a:endParaRPr lang="en-US" altLang="en-US"/>
          </a:p>
        </p:txBody>
      </p:sp>
    </p:spTree>
    <p:extLst>
      <p:ext uri="{BB962C8B-B14F-4D97-AF65-F5344CB8AC3E}">
        <p14:creationId xmlns:p14="http://schemas.microsoft.com/office/powerpoint/2010/main" val="396758854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F5973A-823D-4682-8899-7D83F5D15B77}"/>
              </a:ext>
            </a:extLst>
          </p:cNvPr>
          <p:cNvSpPr>
            <a:spLocks noGrp="1"/>
          </p:cNvSpPr>
          <p:nvPr>
            <p:ph type="dt" sz="half" idx="10"/>
          </p:nvPr>
        </p:nvSpPr>
        <p:spPr/>
        <p:txBody>
          <a:bodyPr/>
          <a:lstStyle>
            <a:lvl1pPr>
              <a:defRPr/>
            </a:lvl1pPr>
          </a:lstStyle>
          <a:p>
            <a:pPr>
              <a:defRPr/>
            </a:pPr>
            <a:fld id="{CD52E7E1-3E75-42A8-9E02-F7C24C12FF3D}" type="datetimeFigureOut">
              <a:rPr lang="en-US"/>
              <a:pPr>
                <a:defRPr/>
              </a:pPr>
              <a:t>10/15/2021</a:t>
            </a:fld>
            <a:endParaRPr lang="en-US" dirty="0"/>
          </a:p>
        </p:txBody>
      </p:sp>
      <p:sp>
        <p:nvSpPr>
          <p:cNvPr id="5" name="Footer Placeholder 4">
            <a:extLst>
              <a:ext uri="{FF2B5EF4-FFF2-40B4-BE49-F238E27FC236}">
                <a16:creationId xmlns:a16="http://schemas.microsoft.com/office/drawing/2014/main" id="{E8CC16D4-3AD5-42BC-9096-8D6BCC5830E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2D84C0-4BAC-4557-95A8-333A639F4C7B}"/>
              </a:ext>
            </a:extLst>
          </p:cNvPr>
          <p:cNvSpPr>
            <a:spLocks noGrp="1"/>
          </p:cNvSpPr>
          <p:nvPr>
            <p:ph type="sldNum" sz="quarter" idx="12"/>
          </p:nvPr>
        </p:nvSpPr>
        <p:spPr/>
        <p:txBody>
          <a:bodyPr/>
          <a:lstStyle>
            <a:lvl1pPr>
              <a:defRPr/>
            </a:lvl1pPr>
          </a:lstStyle>
          <a:p>
            <a:pPr>
              <a:defRPr/>
            </a:pPr>
            <a:fld id="{3616243D-C9E5-489B-AF57-3E19C2004CB4}" type="slidenum">
              <a:rPr lang="en-US" altLang="en-US"/>
              <a:pPr>
                <a:defRPr/>
              </a:pPr>
              <a:t>‹#›</a:t>
            </a:fld>
            <a:endParaRPr lang="en-US" altLang="en-US"/>
          </a:p>
        </p:txBody>
      </p:sp>
    </p:spTree>
    <p:extLst>
      <p:ext uri="{BB962C8B-B14F-4D97-AF65-F5344CB8AC3E}">
        <p14:creationId xmlns:p14="http://schemas.microsoft.com/office/powerpoint/2010/main" val="394139504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DB69157-A313-4EDE-8F6F-14871418FF85}"/>
              </a:ext>
            </a:extLst>
          </p:cNvPr>
          <p:cNvSpPr>
            <a:spLocks noGrp="1"/>
          </p:cNvSpPr>
          <p:nvPr>
            <p:ph type="dt" sz="half" idx="10"/>
          </p:nvPr>
        </p:nvSpPr>
        <p:spPr/>
        <p:txBody>
          <a:bodyPr/>
          <a:lstStyle>
            <a:lvl1pPr>
              <a:defRPr/>
            </a:lvl1pPr>
          </a:lstStyle>
          <a:p>
            <a:pPr>
              <a:defRPr/>
            </a:pPr>
            <a:fld id="{B4ED0A96-03E5-4614-A5B7-0724489ADF71}" type="datetimeFigureOut">
              <a:rPr lang="en-US"/>
              <a:pPr>
                <a:defRPr/>
              </a:pPr>
              <a:t>10/15/2021</a:t>
            </a:fld>
            <a:endParaRPr lang="en-US" dirty="0"/>
          </a:p>
        </p:txBody>
      </p:sp>
      <p:sp>
        <p:nvSpPr>
          <p:cNvPr id="6" name="Footer Placeholder 4">
            <a:extLst>
              <a:ext uri="{FF2B5EF4-FFF2-40B4-BE49-F238E27FC236}">
                <a16:creationId xmlns:a16="http://schemas.microsoft.com/office/drawing/2014/main" id="{7D8D27DA-FA5C-4D98-9D0F-D171312212F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14EB878-919E-4D11-A314-7534E5E5F455}"/>
              </a:ext>
            </a:extLst>
          </p:cNvPr>
          <p:cNvSpPr>
            <a:spLocks noGrp="1"/>
          </p:cNvSpPr>
          <p:nvPr>
            <p:ph type="sldNum" sz="quarter" idx="12"/>
          </p:nvPr>
        </p:nvSpPr>
        <p:spPr/>
        <p:txBody>
          <a:bodyPr/>
          <a:lstStyle>
            <a:lvl1pPr>
              <a:defRPr/>
            </a:lvl1pPr>
          </a:lstStyle>
          <a:p>
            <a:pPr>
              <a:defRPr/>
            </a:pPr>
            <a:fld id="{5AF36C99-1C61-4B00-8CB9-73C32ED1791D}" type="slidenum">
              <a:rPr lang="en-US" altLang="en-US"/>
              <a:pPr>
                <a:defRPr/>
              </a:pPr>
              <a:t>‹#›</a:t>
            </a:fld>
            <a:endParaRPr lang="en-US" altLang="en-US"/>
          </a:p>
        </p:txBody>
      </p:sp>
    </p:spTree>
    <p:extLst>
      <p:ext uri="{BB962C8B-B14F-4D97-AF65-F5344CB8AC3E}">
        <p14:creationId xmlns:p14="http://schemas.microsoft.com/office/powerpoint/2010/main" val="213270264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075E24E-4B08-491D-ABB7-01ABC942D75A}"/>
              </a:ext>
            </a:extLst>
          </p:cNvPr>
          <p:cNvSpPr>
            <a:spLocks noGrp="1"/>
          </p:cNvSpPr>
          <p:nvPr>
            <p:ph type="dt" sz="half" idx="10"/>
          </p:nvPr>
        </p:nvSpPr>
        <p:spPr/>
        <p:txBody>
          <a:bodyPr/>
          <a:lstStyle>
            <a:lvl1pPr>
              <a:defRPr/>
            </a:lvl1pPr>
          </a:lstStyle>
          <a:p>
            <a:pPr>
              <a:defRPr/>
            </a:pPr>
            <a:fld id="{D753CA79-B581-459B-9B74-9FB746118E71}" type="datetimeFigureOut">
              <a:rPr lang="en-US"/>
              <a:pPr>
                <a:defRPr/>
              </a:pPr>
              <a:t>10/15/2021</a:t>
            </a:fld>
            <a:endParaRPr lang="en-US" dirty="0"/>
          </a:p>
        </p:txBody>
      </p:sp>
      <p:sp>
        <p:nvSpPr>
          <p:cNvPr id="8" name="Footer Placeholder 4">
            <a:extLst>
              <a:ext uri="{FF2B5EF4-FFF2-40B4-BE49-F238E27FC236}">
                <a16:creationId xmlns:a16="http://schemas.microsoft.com/office/drawing/2014/main" id="{D6BDA119-85A1-46A6-89B3-F9A3AB96D0C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615523E-0688-42D3-A560-62489BC691B4}"/>
              </a:ext>
            </a:extLst>
          </p:cNvPr>
          <p:cNvSpPr>
            <a:spLocks noGrp="1"/>
          </p:cNvSpPr>
          <p:nvPr>
            <p:ph type="sldNum" sz="quarter" idx="12"/>
          </p:nvPr>
        </p:nvSpPr>
        <p:spPr/>
        <p:txBody>
          <a:bodyPr/>
          <a:lstStyle>
            <a:lvl1pPr>
              <a:defRPr/>
            </a:lvl1pPr>
          </a:lstStyle>
          <a:p>
            <a:pPr>
              <a:defRPr/>
            </a:pPr>
            <a:fld id="{8FED9F81-BCD1-4CC8-9F2B-A97E35CFF2D4}" type="slidenum">
              <a:rPr lang="en-US" altLang="en-US"/>
              <a:pPr>
                <a:defRPr/>
              </a:pPr>
              <a:t>‹#›</a:t>
            </a:fld>
            <a:endParaRPr lang="en-US" altLang="en-US"/>
          </a:p>
        </p:txBody>
      </p:sp>
    </p:spTree>
    <p:extLst>
      <p:ext uri="{BB962C8B-B14F-4D97-AF65-F5344CB8AC3E}">
        <p14:creationId xmlns:p14="http://schemas.microsoft.com/office/powerpoint/2010/main" val="3528636648"/>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1B35024-CED3-434B-915A-427FA1032F6C}"/>
              </a:ext>
            </a:extLst>
          </p:cNvPr>
          <p:cNvSpPr>
            <a:spLocks noGrp="1"/>
          </p:cNvSpPr>
          <p:nvPr>
            <p:ph type="dt" sz="half" idx="10"/>
          </p:nvPr>
        </p:nvSpPr>
        <p:spPr/>
        <p:txBody>
          <a:bodyPr/>
          <a:lstStyle>
            <a:lvl1pPr>
              <a:defRPr/>
            </a:lvl1pPr>
          </a:lstStyle>
          <a:p>
            <a:pPr>
              <a:defRPr/>
            </a:pPr>
            <a:fld id="{CDE5695B-7D34-4505-9B45-1163171267EE}" type="datetimeFigureOut">
              <a:rPr lang="en-US"/>
              <a:pPr>
                <a:defRPr/>
              </a:pPr>
              <a:t>10/15/2021</a:t>
            </a:fld>
            <a:endParaRPr lang="en-US" dirty="0"/>
          </a:p>
        </p:txBody>
      </p:sp>
      <p:sp>
        <p:nvSpPr>
          <p:cNvPr id="4" name="Footer Placeholder 4">
            <a:extLst>
              <a:ext uri="{FF2B5EF4-FFF2-40B4-BE49-F238E27FC236}">
                <a16:creationId xmlns:a16="http://schemas.microsoft.com/office/drawing/2014/main" id="{59C93AF5-12B8-4F59-BBDA-33FFC408769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AA6EEE4-4179-4125-AF80-AD45D11746A8}"/>
              </a:ext>
            </a:extLst>
          </p:cNvPr>
          <p:cNvSpPr>
            <a:spLocks noGrp="1"/>
          </p:cNvSpPr>
          <p:nvPr>
            <p:ph type="sldNum" sz="quarter" idx="12"/>
          </p:nvPr>
        </p:nvSpPr>
        <p:spPr/>
        <p:txBody>
          <a:bodyPr/>
          <a:lstStyle>
            <a:lvl1pPr>
              <a:defRPr/>
            </a:lvl1pPr>
          </a:lstStyle>
          <a:p>
            <a:pPr>
              <a:defRPr/>
            </a:pPr>
            <a:fld id="{AFA2C126-1F1E-450D-895F-711CCE10F00B}" type="slidenum">
              <a:rPr lang="en-US" altLang="en-US"/>
              <a:pPr>
                <a:defRPr/>
              </a:pPr>
              <a:t>‹#›</a:t>
            </a:fld>
            <a:endParaRPr lang="en-US" altLang="en-US"/>
          </a:p>
        </p:txBody>
      </p:sp>
    </p:spTree>
    <p:extLst>
      <p:ext uri="{BB962C8B-B14F-4D97-AF65-F5344CB8AC3E}">
        <p14:creationId xmlns:p14="http://schemas.microsoft.com/office/powerpoint/2010/main" val="320959362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D7B2807-3269-4B63-A955-7E2CD363B2C0}"/>
              </a:ext>
            </a:extLst>
          </p:cNvPr>
          <p:cNvSpPr>
            <a:spLocks noGrp="1"/>
          </p:cNvSpPr>
          <p:nvPr>
            <p:ph type="dt" sz="half" idx="10"/>
          </p:nvPr>
        </p:nvSpPr>
        <p:spPr/>
        <p:txBody>
          <a:bodyPr/>
          <a:lstStyle>
            <a:lvl1pPr>
              <a:defRPr/>
            </a:lvl1pPr>
          </a:lstStyle>
          <a:p>
            <a:pPr>
              <a:defRPr/>
            </a:pPr>
            <a:fld id="{BE8FF729-CD69-4482-8555-DFA7CFF10A22}" type="datetimeFigureOut">
              <a:rPr lang="en-US"/>
              <a:pPr>
                <a:defRPr/>
              </a:pPr>
              <a:t>10/15/2021</a:t>
            </a:fld>
            <a:endParaRPr lang="en-US" dirty="0"/>
          </a:p>
        </p:txBody>
      </p:sp>
      <p:sp>
        <p:nvSpPr>
          <p:cNvPr id="3" name="Footer Placeholder 4">
            <a:extLst>
              <a:ext uri="{FF2B5EF4-FFF2-40B4-BE49-F238E27FC236}">
                <a16:creationId xmlns:a16="http://schemas.microsoft.com/office/drawing/2014/main" id="{BAF2D2D3-2504-44C5-A245-19426E0E0FF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D9380AD-7997-4CD7-B7AE-B860B793BE4F}"/>
              </a:ext>
            </a:extLst>
          </p:cNvPr>
          <p:cNvSpPr>
            <a:spLocks noGrp="1"/>
          </p:cNvSpPr>
          <p:nvPr>
            <p:ph type="sldNum" sz="quarter" idx="12"/>
          </p:nvPr>
        </p:nvSpPr>
        <p:spPr/>
        <p:txBody>
          <a:bodyPr/>
          <a:lstStyle>
            <a:lvl1pPr>
              <a:defRPr/>
            </a:lvl1pPr>
          </a:lstStyle>
          <a:p>
            <a:pPr>
              <a:defRPr/>
            </a:pPr>
            <a:fld id="{B821C3AD-F00F-402E-80FA-AE6DEBEF3AE7}" type="slidenum">
              <a:rPr lang="en-US" altLang="en-US"/>
              <a:pPr>
                <a:defRPr/>
              </a:pPr>
              <a:t>‹#›</a:t>
            </a:fld>
            <a:endParaRPr lang="en-US" altLang="en-US"/>
          </a:p>
        </p:txBody>
      </p:sp>
    </p:spTree>
    <p:extLst>
      <p:ext uri="{BB962C8B-B14F-4D97-AF65-F5344CB8AC3E}">
        <p14:creationId xmlns:p14="http://schemas.microsoft.com/office/powerpoint/2010/main" val="153903117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0AC018D-0628-4188-AC0C-698EFB8EEFDB}"/>
              </a:ext>
            </a:extLst>
          </p:cNvPr>
          <p:cNvSpPr>
            <a:spLocks noGrp="1"/>
          </p:cNvSpPr>
          <p:nvPr>
            <p:ph type="dt" sz="half" idx="10"/>
          </p:nvPr>
        </p:nvSpPr>
        <p:spPr/>
        <p:txBody>
          <a:bodyPr/>
          <a:lstStyle>
            <a:lvl1pPr>
              <a:defRPr/>
            </a:lvl1pPr>
          </a:lstStyle>
          <a:p>
            <a:pPr>
              <a:defRPr/>
            </a:pPr>
            <a:fld id="{BC951348-DC7E-44B5-8345-51432EFECB36}" type="datetimeFigureOut">
              <a:rPr lang="en-US"/>
              <a:pPr>
                <a:defRPr/>
              </a:pPr>
              <a:t>10/15/2021</a:t>
            </a:fld>
            <a:endParaRPr lang="en-US" dirty="0"/>
          </a:p>
        </p:txBody>
      </p:sp>
      <p:sp>
        <p:nvSpPr>
          <p:cNvPr id="6" name="Footer Placeholder 4">
            <a:extLst>
              <a:ext uri="{FF2B5EF4-FFF2-40B4-BE49-F238E27FC236}">
                <a16:creationId xmlns:a16="http://schemas.microsoft.com/office/drawing/2014/main" id="{1D3FB23E-878C-4F76-AEE0-63EF144DA0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1A5DE3-9787-47BB-A52D-9ED11BD97DCD}"/>
              </a:ext>
            </a:extLst>
          </p:cNvPr>
          <p:cNvSpPr>
            <a:spLocks noGrp="1"/>
          </p:cNvSpPr>
          <p:nvPr>
            <p:ph type="sldNum" sz="quarter" idx="12"/>
          </p:nvPr>
        </p:nvSpPr>
        <p:spPr/>
        <p:txBody>
          <a:bodyPr/>
          <a:lstStyle>
            <a:lvl1pPr>
              <a:defRPr/>
            </a:lvl1pPr>
          </a:lstStyle>
          <a:p>
            <a:pPr>
              <a:defRPr/>
            </a:pPr>
            <a:fld id="{61FBADAB-FDD2-4CF8-A2F0-50175548CE67}" type="slidenum">
              <a:rPr lang="en-US" altLang="en-US"/>
              <a:pPr>
                <a:defRPr/>
              </a:pPr>
              <a:t>‹#›</a:t>
            </a:fld>
            <a:endParaRPr lang="en-US" altLang="en-US"/>
          </a:p>
        </p:txBody>
      </p:sp>
    </p:spTree>
    <p:extLst>
      <p:ext uri="{BB962C8B-B14F-4D97-AF65-F5344CB8AC3E}">
        <p14:creationId xmlns:p14="http://schemas.microsoft.com/office/powerpoint/2010/main" val="5126798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F1D24E4-4D43-4441-9570-EC84F98954BE}"/>
              </a:ext>
            </a:extLst>
          </p:cNvPr>
          <p:cNvSpPr>
            <a:spLocks noGrp="1"/>
          </p:cNvSpPr>
          <p:nvPr>
            <p:ph type="dt" sz="half" idx="10"/>
          </p:nvPr>
        </p:nvSpPr>
        <p:spPr/>
        <p:txBody>
          <a:bodyPr/>
          <a:lstStyle>
            <a:lvl1pPr>
              <a:defRPr/>
            </a:lvl1pPr>
          </a:lstStyle>
          <a:p>
            <a:pPr>
              <a:defRPr/>
            </a:pPr>
            <a:fld id="{3490C8CE-9691-43B5-98F7-462A6F7E6C7E}" type="datetimeFigureOut">
              <a:rPr lang="en-US"/>
              <a:pPr>
                <a:defRPr/>
              </a:pPr>
              <a:t>10/15/2021</a:t>
            </a:fld>
            <a:endParaRPr lang="en-US" dirty="0"/>
          </a:p>
        </p:txBody>
      </p:sp>
      <p:sp>
        <p:nvSpPr>
          <p:cNvPr id="6" name="Footer Placeholder 4">
            <a:extLst>
              <a:ext uri="{FF2B5EF4-FFF2-40B4-BE49-F238E27FC236}">
                <a16:creationId xmlns:a16="http://schemas.microsoft.com/office/drawing/2014/main" id="{AD1C34E8-B21B-498D-B1D1-E8DF274F798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901A753-E0F9-4790-B0D0-F52EF3F289B4}"/>
              </a:ext>
            </a:extLst>
          </p:cNvPr>
          <p:cNvSpPr>
            <a:spLocks noGrp="1"/>
          </p:cNvSpPr>
          <p:nvPr>
            <p:ph type="sldNum" sz="quarter" idx="12"/>
          </p:nvPr>
        </p:nvSpPr>
        <p:spPr/>
        <p:txBody>
          <a:bodyPr/>
          <a:lstStyle>
            <a:lvl1pPr>
              <a:defRPr/>
            </a:lvl1pPr>
          </a:lstStyle>
          <a:p>
            <a:pPr>
              <a:defRPr/>
            </a:pPr>
            <a:fld id="{9CA975A8-56D8-4627-AA85-1A9B6DBBA6C6}" type="slidenum">
              <a:rPr lang="en-US" altLang="en-US"/>
              <a:pPr>
                <a:defRPr/>
              </a:pPr>
              <a:t>‹#›</a:t>
            </a:fld>
            <a:endParaRPr lang="en-US" altLang="en-US"/>
          </a:p>
        </p:txBody>
      </p:sp>
    </p:spTree>
    <p:extLst>
      <p:ext uri="{BB962C8B-B14F-4D97-AF65-F5344CB8AC3E}">
        <p14:creationId xmlns:p14="http://schemas.microsoft.com/office/powerpoint/2010/main" val="137216901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4A2715E-C496-4AD3-8EC1-6F273778FEF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48F3E75-BEF1-47C1-BF9B-746D522B4E07}"/>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0305D6F-E049-4B61-8064-2C35BCE75023}"/>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607649B-7958-49DC-AA41-D85B10300A4B}" type="datetimeFigureOut">
              <a:rPr lang="en-US"/>
              <a:pPr>
                <a:defRPr/>
              </a:pPr>
              <a:t>10/15/2021</a:t>
            </a:fld>
            <a:endParaRPr lang="en-US" dirty="0"/>
          </a:p>
        </p:txBody>
      </p:sp>
      <p:sp>
        <p:nvSpPr>
          <p:cNvPr id="5" name="Footer Placeholder 4">
            <a:extLst>
              <a:ext uri="{FF2B5EF4-FFF2-40B4-BE49-F238E27FC236}">
                <a16:creationId xmlns:a16="http://schemas.microsoft.com/office/drawing/2014/main" id="{AF85F0DF-D96F-4E8E-BA28-4CCC1293AD1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CD089C03-EEC8-4A5E-93CF-0B4FBAE9EC7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latin typeface="Calibri" panose="020F0502020204030204" pitchFamily="34" charset="0"/>
              </a:defRPr>
            </a:lvl1pPr>
          </a:lstStyle>
          <a:p>
            <a:pPr>
              <a:defRPr/>
            </a:pPr>
            <a:fld id="{638BDF7A-9B09-48F5-9F29-AB9FAC5B581D}" type="slidenum">
              <a:rPr lang="en-US" altLang="en-US"/>
              <a:pPr>
                <a:defRPr/>
              </a:pPr>
              <a:t>‹#›</a:t>
            </a:fld>
            <a:endParaRPr lang="en-US" altLang="en-US"/>
          </a:p>
        </p:txBody>
      </p:sp>
    </p:spTree>
    <p:extLst>
      <p:ext uri="{BB962C8B-B14F-4D97-AF65-F5344CB8AC3E}">
        <p14:creationId xmlns:p14="http://schemas.microsoft.com/office/powerpoint/2010/main" val="326180231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1.png"/><Relationship Id="rId4" Type="http://schemas.openxmlformats.org/officeDocument/2006/relationships/image" Target="../media/image150.png"/></Relationships>
</file>

<file path=ppt/slides/_rels/slide10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71.png"/><Relationship Id="rId4" Type="http://schemas.openxmlformats.org/officeDocument/2006/relationships/image" Target="../media/image170.pn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2.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1.jpeg"/><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3.jpeg"/></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80.png"/><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0.jpe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9.jpeg"/></Relationships>
</file>

<file path=ppt/slides/_rels/slide8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8.jpe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24.jpeg"/><Relationship Id="rId4" Type="http://schemas.openxmlformats.org/officeDocument/2006/relationships/image" Target="../media/image123.jpeg"/></Relationships>
</file>

<file path=ppt/slides/_rels/slide9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28.jpeg"/><Relationship Id="rId4" Type="http://schemas.openxmlformats.org/officeDocument/2006/relationships/image" Target="../media/image127.jpeg"/></Relationships>
</file>

<file path=ppt/slides/_rels/slide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2.pn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8.png"/></Relationships>
</file>

<file path=ppt/slides/_rels/slide9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BC118A5-4F88-4CD4-B362-91499BC3A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513" b="19513"/>
          <a:stretch>
            <a:fillRect/>
          </a:stretch>
        </p:blipFill>
        <p:spPr bwMode="auto">
          <a:xfrm>
            <a:off x="1524000" y="762000"/>
            <a:ext cx="9144000" cy="170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ubtitle 2">
            <a:extLst>
              <a:ext uri="{FF2B5EF4-FFF2-40B4-BE49-F238E27FC236}">
                <a16:creationId xmlns:a16="http://schemas.microsoft.com/office/drawing/2014/main" id="{95EE0FA6-46FF-4FEE-BF0F-4CF771A675FF}"/>
              </a:ext>
            </a:extLst>
          </p:cNvPr>
          <p:cNvSpPr>
            <a:spLocks noGrp="1"/>
          </p:cNvSpPr>
          <p:nvPr>
            <p:ph type="subTitle" idx="1"/>
          </p:nvPr>
        </p:nvSpPr>
        <p:spPr>
          <a:xfrm>
            <a:off x="2286000" y="2971800"/>
            <a:ext cx="7620000" cy="1422400"/>
          </a:xfrm>
        </p:spPr>
        <p:txBody>
          <a:bodyPr/>
          <a:lstStyle/>
          <a:p>
            <a:pPr>
              <a:buFont typeface="Arial" charset="0"/>
              <a:buNone/>
              <a:defRPr/>
            </a:pPr>
            <a:r>
              <a:rPr lang="en-US" sz="3600" b="1" dirty="0">
                <a:solidFill>
                  <a:srgbClr val="FCB040"/>
                </a:solidFill>
                <a:latin typeface="Arial" panose="020B0604020202020204" pitchFamily="34" charset="0"/>
                <a:cs typeface="Arial" panose="020B0604020202020204" pitchFamily="34" charset="0"/>
              </a:rPr>
              <a:t>TRAINING PRESENTATION</a:t>
            </a:r>
          </a:p>
          <a:p>
            <a:pPr>
              <a:buFont typeface="Arial" charset="0"/>
              <a:buNone/>
              <a:defRPr/>
            </a:pPr>
            <a:r>
              <a:rPr lang="en-US" sz="3600" b="1" dirty="0">
                <a:latin typeface="Arial" panose="020B0604020202020204" pitchFamily="34" charset="0"/>
                <a:cs typeface="Arial" panose="020B0604020202020204" pitchFamily="34" charset="0"/>
              </a:rPr>
              <a:t>2021-2022</a:t>
            </a:r>
          </a:p>
          <a:p>
            <a:pPr>
              <a:defRPr/>
            </a:pPr>
            <a:endParaRPr lang="en-US" altLang="en-US" sz="4000" b="1" dirty="0"/>
          </a:p>
          <a:p>
            <a:pPr>
              <a:defRPr/>
            </a:pPr>
            <a:r>
              <a:rPr lang="en-US" altLang="en-US" sz="3600" b="1" dirty="0"/>
              <a:t>Compressed Buttress and Tensioned Restraint Stabilization/Lifting</a:t>
            </a:r>
            <a:endParaRPr lang="en-US" sz="3600" b="1" dirty="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D76AEE18-9D39-45BF-BC51-71C91931D57D}"/>
              </a:ext>
            </a:extLst>
          </p:cNvPr>
          <p:cNvSpPr>
            <a:spLocks noGrp="1"/>
          </p:cNvSpPr>
          <p:nvPr>
            <p:ph type="title"/>
          </p:nvPr>
        </p:nvSpPr>
        <p:spPr>
          <a:xfrm>
            <a:off x="1981200" y="0"/>
            <a:ext cx="8229600" cy="1143000"/>
          </a:xfrm>
        </p:spPr>
        <p:txBody>
          <a:bodyPr/>
          <a:lstStyle/>
          <a:p>
            <a:r>
              <a:rPr lang="en-US" altLang="en-US"/>
              <a:t>Strut Testing</a:t>
            </a:r>
          </a:p>
        </p:txBody>
      </p:sp>
      <p:sp>
        <p:nvSpPr>
          <p:cNvPr id="14339" name="Content Placeholder 2">
            <a:extLst>
              <a:ext uri="{FF2B5EF4-FFF2-40B4-BE49-F238E27FC236}">
                <a16:creationId xmlns:a16="http://schemas.microsoft.com/office/drawing/2014/main" id="{B79AF3EA-5783-4BF2-A421-904C7FF3B2BF}"/>
              </a:ext>
            </a:extLst>
          </p:cNvPr>
          <p:cNvSpPr>
            <a:spLocks noGrp="1"/>
          </p:cNvSpPr>
          <p:nvPr>
            <p:ph idx="1"/>
          </p:nvPr>
        </p:nvSpPr>
        <p:spPr>
          <a:xfrm>
            <a:off x="1981200" y="990601"/>
            <a:ext cx="8229600" cy="4525963"/>
          </a:xfrm>
        </p:spPr>
        <p:txBody>
          <a:bodyPr/>
          <a:lstStyle/>
          <a:p>
            <a:r>
              <a:rPr lang="en-US" altLang="en-US" sz="2200"/>
              <a:t>A strut’s boundary or end conditions/freedoms/restrictions play a big role in a strut’s capacity</a:t>
            </a:r>
          </a:p>
          <a:p>
            <a:r>
              <a:rPr lang="en-US" altLang="en-US" sz="2200"/>
              <a:t>These conditions are determined by the end fitting/head/base used on the ends of the strut where the loading occurs</a:t>
            </a:r>
          </a:p>
          <a:p>
            <a:r>
              <a:rPr lang="en-US" altLang="en-US" sz="2200"/>
              <a:t>A pivoting end will allow the strut end to freely rotate, where a fixed end restricts strut end rotation</a:t>
            </a:r>
          </a:p>
          <a:p>
            <a:r>
              <a:rPr lang="en-US" altLang="en-US" sz="2200"/>
              <a:t>The more freedom a strut end has to rotate, the lower the column working load limit, thus a strut with fixed ends will hold more than a strut with pivoting ends</a:t>
            </a:r>
          </a:p>
          <a:p>
            <a:endParaRPr lang="en-US" altLang="en-US" sz="2200"/>
          </a:p>
        </p:txBody>
      </p:sp>
      <p:pic>
        <p:nvPicPr>
          <p:cNvPr id="14340" name="Picture 2" descr="Related image">
            <a:extLst>
              <a:ext uri="{FF2B5EF4-FFF2-40B4-BE49-F238E27FC236}">
                <a16:creationId xmlns:a16="http://schemas.microsoft.com/office/drawing/2014/main" id="{0B118064-2713-4B97-A6CC-4507F2FCD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589" y="4368801"/>
            <a:ext cx="2790825"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2A498A1-0563-40C5-9E4D-06D4C5120A9E}"/>
              </a:ext>
            </a:extLst>
          </p:cNvPr>
          <p:cNvSpPr txBox="1"/>
          <p:nvPr/>
        </p:nvSpPr>
        <p:spPr>
          <a:xfrm>
            <a:off x="8305800" y="6088064"/>
            <a:ext cx="2438400" cy="769937"/>
          </a:xfrm>
          <a:prstGeom prst="rect">
            <a:avLst/>
          </a:prstGeom>
          <a:noFill/>
        </p:spPr>
        <p:txBody>
          <a:bodyPr>
            <a:spAutoFit/>
          </a:bodyPr>
          <a:lstStyle/>
          <a:p>
            <a:pPr eaLnBrk="0" fontAlgn="base" hangingPunct="0">
              <a:spcBef>
                <a:spcPct val="0"/>
              </a:spcBef>
              <a:spcAft>
                <a:spcPct val="0"/>
              </a:spcAft>
              <a:defRPr/>
            </a:pPr>
            <a:r>
              <a:rPr lang="en-US" sz="1100" dirty="0">
                <a:solidFill>
                  <a:prstClr val="black">
                    <a:lumMod val="50000"/>
                    <a:lumOff val="50000"/>
                  </a:prstClr>
                </a:solidFill>
                <a:latin typeface="Calibri" panose="020F0502020204030204"/>
                <a:cs typeface="Arial" panose="020B0604020202020204" pitchFamily="34" charset="0"/>
              </a:rPr>
              <a:t>Reference:  https://www.ecourses.ou.edu/cgi-bin/ebook.cgi?doc=&amp;topic=me&amp;chap_sec=09.2&amp;page=theory</a:t>
            </a:r>
          </a:p>
        </p:txBody>
      </p:sp>
      <p:pic>
        <p:nvPicPr>
          <p:cNvPr id="7" name="Picture 2">
            <a:extLst>
              <a:ext uri="{FF2B5EF4-FFF2-40B4-BE49-F238E27FC236}">
                <a16:creationId xmlns:a16="http://schemas.microsoft.com/office/drawing/2014/main" id="{1FB990B6-6AB4-4114-AAF7-1F10AFD74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4">
            <a:extLst>
              <a:ext uri="{FF2B5EF4-FFF2-40B4-BE49-F238E27FC236}">
                <a16:creationId xmlns:a16="http://schemas.microsoft.com/office/drawing/2014/main" id="{78B9D177-833C-41B2-9E54-EBBF7B2CAAA3}"/>
              </a:ext>
            </a:extLst>
          </p:cNvPr>
          <p:cNvSpPr>
            <a:spLocks noGrp="1"/>
          </p:cNvSpPr>
          <p:nvPr>
            <p:ph type="title"/>
          </p:nvPr>
        </p:nvSpPr>
        <p:spPr/>
        <p:txBody>
          <a:bodyPr/>
          <a:lstStyle/>
          <a:p>
            <a:r>
              <a:rPr lang="en-US" altLang="en-US"/>
              <a:t>Calculating Loads</a:t>
            </a:r>
            <a:br>
              <a:rPr lang="en-US" altLang="en-US"/>
            </a:br>
            <a:r>
              <a:rPr lang="en-US" altLang="en-US" sz="3600"/>
              <a:t>What’s it weigh?</a:t>
            </a:r>
            <a:endParaRPr lang="en-US" altLang="en-US"/>
          </a:p>
        </p:txBody>
      </p:sp>
      <p:pic>
        <p:nvPicPr>
          <p:cNvPr id="106499" name="Content Placeholder 5">
            <a:extLst>
              <a:ext uri="{FF2B5EF4-FFF2-40B4-BE49-F238E27FC236}">
                <a16:creationId xmlns:a16="http://schemas.microsoft.com/office/drawing/2014/main" id="{C5B03C78-44C8-476C-8DAE-95150C7D30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197350" y="1646238"/>
            <a:ext cx="3797300" cy="4525962"/>
          </a:xfrm>
        </p:spPr>
      </p:pic>
      <p:sp>
        <p:nvSpPr>
          <p:cNvPr id="11" name="TextBox 10">
            <a:extLst>
              <a:ext uri="{FF2B5EF4-FFF2-40B4-BE49-F238E27FC236}">
                <a16:creationId xmlns:a16="http://schemas.microsoft.com/office/drawing/2014/main" id="{5C9F2A5B-DBCC-468D-9306-8519A73093DC}"/>
              </a:ext>
            </a:extLst>
          </p:cNvPr>
          <p:cNvSpPr txBox="1"/>
          <p:nvPr/>
        </p:nvSpPr>
        <p:spPr>
          <a:xfrm>
            <a:off x="1900239" y="6445251"/>
            <a:ext cx="8391525" cy="276225"/>
          </a:xfrm>
          <a:prstGeom prst="rect">
            <a:avLst/>
          </a:prstGeom>
          <a:noFill/>
        </p:spPr>
        <p:txBody>
          <a:bodyPr wrap="none">
            <a:spAutoFit/>
          </a:bodyPr>
          <a:lstStyle/>
          <a:p>
            <a:pPr eaLnBrk="0" fontAlgn="base" hangingPunct="0">
              <a:spcBef>
                <a:spcPct val="0"/>
              </a:spcBef>
              <a:spcAft>
                <a:spcPct val="0"/>
              </a:spcAft>
              <a:defRPr/>
            </a:pPr>
            <a:r>
              <a:rPr lang="en-US" sz="1200" dirty="0">
                <a:solidFill>
                  <a:prstClr val="white">
                    <a:lumMod val="65000"/>
                  </a:prstClr>
                </a:solidFill>
                <a:latin typeface="Calibri" panose="020F0502020204030204"/>
                <a:cs typeface="Arial" panose="020B0604020202020204" pitchFamily="34" charset="0"/>
              </a:rPr>
              <a:t>Reference:  http://web.engr.uky.edu/~gebland/CE%20382/CE%20382%20Four%20Slides%20per%20Page/L2%20-%20%20Loads.pdf</a:t>
            </a:r>
          </a:p>
        </p:txBody>
      </p:sp>
      <p:pic>
        <p:nvPicPr>
          <p:cNvPr id="6" name="Picture 2">
            <a:extLst>
              <a:ext uri="{FF2B5EF4-FFF2-40B4-BE49-F238E27FC236}">
                <a16:creationId xmlns:a16="http://schemas.microsoft.com/office/drawing/2014/main" id="{A238680D-0FA0-41A0-8457-D792870F8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2C3F988E-AA25-4841-8405-506BB9D6617A}"/>
              </a:ext>
            </a:extLst>
          </p:cNvPr>
          <p:cNvSpPr>
            <a:spLocks noGrp="1"/>
          </p:cNvSpPr>
          <p:nvPr>
            <p:ph type="title"/>
          </p:nvPr>
        </p:nvSpPr>
        <p:spPr/>
        <p:txBody>
          <a:bodyPr/>
          <a:lstStyle/>
          <a:p>
            <a:r>
              <a:rPr lang="en-US" altLang="en-US"/>
              <a:t>Calculating Loads</a:t>
            </a:r>
            <a:br>
              <a:rPr lang="en-US" altLang="en-US"/>
            </a:br>
            <a:r>
              <a:rPr lang="en-US" altLang="en-US" sz="3600"/>
              <a:t>What’s it weigh?</a:t>
            </a:r>
            <a:endParaRPr lang="en-US" altLang="en-US"/>
          </a:p>
        </p:txBody>
      </p:sp>
      <p:pic>
        <p:nvPicPr>
          <p:cNvPr id="107523" name="Picture 2" descr="Image result for density of american wood lb/ft3">
            <a:extLst>
              <a:ext uri="{FF2B5EF4-FFF2-40B4-BE49-F238E27FC236}">
                <a16:creationId xmlns:a16="http://schemas.microsoft.com/office/drawing/2014/main" id="{65655F8C-3804-407C-B12D-08C3399B861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75" y="1722438"/>
            <a:ext cx="4921250" cy="4525962"/>
          </a:xfrm>
          <a:noFill/>
        </p:spPr>
      </p:pic>
      <p:sp>
        <p:nvSpPr>
          <p:cNvPr id="4" name="TextBox 3">
            <a:extLst>
              <a:ext uri="{FF2B5EF4-FFF2-40B4-BE49-F238E27FC236}">
                <a16:creationId xmlns:a16="http://schemas.microsoft.com/office/drawing/2014/main" id="{D74F7CBB-47C3-425A-BE20-E00A10C0A5F2}"/>
              </a:ext>
            </a:extLst>
          </p:cNvPr>
          <p:cNvSpPr txBox="1"/>
          <p:nvPr/>
        </p:nvSpPr>
        <p:spPr>
          <a:xfrm>
            <a:off x="3198814" y="6581776"/>
            <a:ext cx="5794375" cy="276225"/>
          </a:xfrm>
          <a:prstGeom prst="rect">
            <a:avLst/>
          </a:prstGeom>
          <a:noFill/>
        </p:spPr>
        <p:txBody>
          <a:bodyPr wrap="none">
            <a:spAutoFit/>
          </a:bodyPr>
          <a:lstStyle/>
          <a:p>
            <a:pPr eaLnBrk="0" fontAlgn="base" hangingPunct="0">
              <a:spcBef>
                <a:spcPct val="0"/>
              </a:spcBef>
              <a:spcAft>
                <a:spcPct val="0"/>
              </a:spcAft>
              <a:defRPr/>
            </a:pPr>
            <a:r>
              <a:rPr lang="en-US" sz="1200" dirty="0">
                <a:solidFill>
                  <a:prstClr val="white">
                    <a:lumMod val="65000"/>
                  </a:prstClr>
                </a:solidFill>
                <a:latin typeface="Calibri" panose="020F0502020204030204"/>
                <a:cs typeface="Arial" panose="020B0604020202020204" pitchFamily="34" charset="0"/>
              </a:rPr>
              <a:t>Reference:  http://www.charltonandjenrick.co.uk/news/2017/02/softwood-vs-hardwood/</a:t>
            </a:r>
          </a:p>
        </p:txBody>
      </p:sp>
      <p:pic>
        <p:nvPicPr>
          <p:cNvPr id="6" name="Picture 2">
            <a:extLst>
              <a:ext uri="{FF2B5EF4-FFF2-40B4-BE49-F238E27FC236}">
                <a16:creationId xmlns:a16="http://schemas.microsoft.com/office/drawing/2014/main" id="{F691147B-B931-4C54-8F5C-A8B1C4126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ED224D92-7280-415F-B448-12AAE6299EE2}"/>
              </a:ext>
            </a:extLst>
          </p:cNvPr>
          <p:cNvSpPr>
            <a:spLocks noGrp="1"/>
          </p:cNvSpPr>
          <p:nvPr>
            <p:ph type="title"/>
          </p:nvPr>
        </p:nvSpPr>
        <p:spPr/>
        <p:txBody>
          <a:bodyPr/>
          <a:lstStyle/>
          <a:p>
            <a:r>
              <a:rPr lang="en-US" altLang="en-US"/>
              <a:t>Calculating Loads</a:t>
            </a:r>
            <a:br>
              <a:rPr lang="en-US" altLang="en-US"/>
            </a:br>
            <a:r>
              <a:rPr lang="en-US" altLang="en-US" sz="3600"/>
              <a:t>What’s it weigh?</a:t>
            </a:r>
            <a:endParaRPr lang="en-US" altLang="en-US"/>
          </a:p>
        </p:txBody>
      </p:sp>
      <p:pic>
        <p:nvPicPr>
          <p:cNvPr id="108547" name="Picture 2" descr="Related image">
            <a:extLst>
              <a:ext uri="{FF2B5EF4-FFF2-40B4-BE49-F238E27FC236}">
                <a16:creationId xmlns:a16="http://schemas.microsoft.com/office/drawing/2014/main" id="{FCF31EF0-8EEC-4E27-AB90-9F2948718D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78164" y="1600201"/>
            <a:ext cx="6035675" cy="4525963"/>
          </a:xfrm>
          <a:noFill/>
        </p:spPr>
      </p:pic>
      <p:sp>
        <p:nvSpPr>
          <p:cNvPr id="4" name="TextBox 3">
            <a:extLst>
              <a:ext uri="{FF2B5EF4-FFF2-40B4-BE49-F238E27FC236}">
                <a16:creationId xmlns:a16="http://schemas.microsoft.com/office/drawing/2014/main" id="{94E55A86-8C00-4A84-B925-14675B33733D}"/>
              </a:ext>
            </a:extLst>
          </p:cNvPr>
          <p:cNvSpPr txBox="1"/>
          <p:nvPr/>
        </p:nvSpPr>
        <p:spPr>
          <a:xfrm>
            <a:off x="3735389" y="6445251"/>
            <a:ext cx="4721225" cy="276225"/>
          </a:xfrm>
          <a:prstGeom prst="rect">
            <a:avLst/>
          </a:prstGeom>
          <a:noFill/>
        </p:spPr>
        <p:txBody>
          <a:bodyPr wrap="none">
            <a:spAutoFit/>
          </a:bodyPr>
          <a:lstStyle/>
          <a:p>
            <a:pPr eaLnBrk="0" fontAlgn="base" hangingPunct="0">
              <a:spcBef>
                <a:spcPct val="0"/>
              </a:spcBef>
              <a:spcAft>
                <a:spcPct val="0"/>
              </a:spcAft>
              <a:defRPr/>
            </a:pPr>
            <a:r>
              <a:rPr lang="en-US" sz="1200" dirty="0">
                <a:solidFill>
                  <a:prstClr val="white">
                    <a:lumMod val="65000"/>
                  </a:prstClr>
                </a:solidFill>
                <a:latin typeface="Calibri" panose="020F0502020204030204"/>
                <a:cs typeface="Arial" panose="020B0604020202020204" pitchFamily="34" charset="0"/>
              </a:rPr>
              <a:t>Reference:  https://cellcode.us/quotes/a-volume-of-cone-calculator.html</a:t>
            </a:r>
          </a:p>
        </p:txBody>
      </p:sp>
      <p:pic>
        <p:nvPicPr>
          <p:cNvPr id="6" name="Picture 2">
            <a:extLst>
              <a:ext uri="{FF2B5EF4-FFF2-40B4-BE49-F238E27FC236}">
                <a16:creationId xmlns:a16="http://schemas.microsoft.com/office/drawing/2014/main" id="{8A2A768C-7368-4915-9614-3C9D946F8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D4EC94F3-83CE-4B4D-ADE7-F2AFBA089A22}"/>
              </a:ext>
            </a:extLst>
          </p:cNvPr>
          <p:cNvSpPr>
            <a:spLocks noGrp="1"/>
          </p:cNvSpPr>
          <p:nvPr>
            <p:ph type="title"/>
          </p:nvPr>
        </p:nvSpPr>
        <p:spPr>
          <a:xfrm>
            <a:off x="1981200" y="76200"/>
            <a:ext cx="8229600" cy="1143000"/>
          </a:xfrm>
        </p:spPr>
        <p:txBody>
          <a:bodyPr/>
          <a:lstStyle/>
          <a:p>
            <a:r>
              <a:rPr lang="en-US" altLang="en-US"/>
              <a:t>Calculating Loads</a:t>
            </a:r>
            <a:br>
              <a:rPr lang="en-US" altLang="en-US"/>
            </a:br>
            <a:r>
              <a:rPr lang="en-US" altLang="en-US" sz="3600"/>
              <a:t>What’s it weigh?</a:t>
            </a:r>
            <a:endParaRPr lang="en-US" altLang="en-US"/>
          </a:p>
        </p:txBody>
      </p:sp>
      <p:sp>
        <p:nvSpPr>
          <p:cNvPr id="109571" name="Content Placeholder 2">
            <a:extLst>
              <a:ext uri="{FF2B5EF4-FFF2-40B4-BE49-F238E27FC236}">
                <a16:creationId xmlns:a16="http://schemas.microsoft.com/office/drawing/2014/main" id="{AC3878C6-2E3F-4DC3-BA13-7C1AF1C9B6FA}"/>
              </a:ext>
            </a:extLst>
          </p:cNvPr>
          <p:cNvSpPr>
            <a:spLocks noGrp="1"/>
          </p:cNvSpPr>
          <p:nvPr>
            <p:ph idx="1"/>
          </p:nvPr>
        </p:nvSpPr>
        <p:spPr>
          <a:xfrm>
            <a:off x="1981200" y="1219200"/>
            <a:ext cx="8229600" cy="2362200"/>
          </a:xfrm>
        </p:spPr>
        <p:txBody>
          <a:bodyPr/>
          <a:lstStyle/>
          <a:p>
            <a:r>
              <a:rPr lang="en-US" altLang="en-US" sz="2400"/>
              <a:t>Many factors dictate the load a strut will experience</a:t>
            </a:r>
          </a:p>
          <a:p>
            <a:pPr lvl="1"/>
            <a:r>
              <a:rPr lang="en-US" altLang="en-US" sz="2000"/>
              <a:t>Ground contact, angle of load, weight of vehicle, weight of contents, number of struts, object center of weight…</a:t>
            </a:r>
          </a:p>
          <a:p>
            <a:r>
              <a:rPr lang="en-US" altLang="en-US" sz="2400"/>
              <a:t>In the left picture, more load is placed on the bottom vehicle vs. the right picture. </a:t>
            </a:r>
          </a:p>
        </p:txBody>
      </p:sp>
      <p:pic>
        <p:nvPicPr>
          <p:cNvPr id="109572" name="Picture 2">
            <a:extLst>
              <a:ext uri="{FF2B5EF4-FFF2-40B4-BE49-F238E27FC236}">
                <a16:creationId xmlns:a16="http://schemas.microsoft.com/office/drawing/2014/main" id="{6EA7B8BA-9C2C-4F8C-9957-A2D6DA514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3281"/>
          <a:stretch>
            <a:fillRect/>
          </a:stretch>
        </p:blipFill>
        <p:spPr bwMode="auto">
          <a:xfrm>
            <a:off x="2019300" y="3200400"/>
            <a:ext cx="42291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4" descr="Related image">
            <a:extLst>
              <a:ext uri="{FF2B5EF4-FFF2-40B4-BE49-F238E27FC236}">
                <a16:creationId xmlns:a16="http://schemas.microsoft.com/office/drawing/2014/main" id="{4CADA663-FCA5-4EB2-9D6C-F95E1DABA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388"/>
          <a:stretch>
            <a:fillRect/>
          </a:stretch>
        </p:blipFill>
        <p:spPr bwMode="auto">
          <a:xfrm>
            <a:off x="6477000" y="3352801"/>
            <a:ext cx="35750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8669DA4C-A792-4D54-A98D-5F2D95E6F6FC}"/>
              </a:ext>
            </a:extLst>
          </p:cNvPr>
          <p:cNvCxnSpPr>
            <a:cxnSpLocks/>
          </p:cNvCxnSpPr>
          <p:nvPr/>
        </p:nvCxnSpPr>
        <p:spPr>
          <a:xfrm>
            <a:off x="8153400" y="4419600"/>
            <a:ext cx="0" cy="685800"/>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672CE837-0241-4DCC-BE18-E453B153503F}"/>
              </a:ext>
            </a:extLst>
          </p:cNvPr>
          <p:cNvCxnSpPr>
            <a:cxnSpLocks/>
          </p:cNvCxnSpPr>
          <p:nvPr/>
        </p:nvCxnSpPr>
        <p:spPr>
          <a:xfrm flipV="1">
            <a:off x="7389813" y="4294188"/>
            <a:ext cx="0" cy="762000"/>
          </a:xfrm>
          <a:prstGeom prst="straightConnector1">
            <a:avLst/>
          </a:prstGeom>
          <a:ln w="28575">
            <a:solidFill>
              <a:srgbClr val="01FF02"/>
            </a:solidFill>
            <a:tailEnd type="triangle"/>
          </a:ln>
        </p:spPr>
        <p:style>
          <a:lnRef idx="1">
            <a:schemeClr val="accent2"/>
          </a:lnRef>
          <a:fillRef idx="0">
            <a:schemeClr val="accent2"/>
          </a:fillRef>
          <a:effectRef idx="0">
            <a:schemeClr val="accent2"/>
          </a:effectRef>
          <a:fontRef idx="minor">
            <a:schemeClr val="tx1"/>
          </a:fontRef>
        </p:style>
      </p:cxnSp>
      <p:sp>
        <p:nvSpPr>
          <p:cNvPr id="16" name="Flowchart: Connector 15">
            <a:extLst>
              <a:ext uri="{FF2B5EF4-FFF2-40B4-BE49-F238E27FC236}">
                <a16:creationId xmlns:a16="http://schemas.microsoft.com/office/drawing/2014/main" id="{7AC0FAE3-C8EF-4ABD-935B-D249D640AC35}"/>
              </a:ext>
            </a:extLst>
          </p:cNvPr>
          <p:cNvSpPr/>
          <p:nvPr/>
        </p:nvSpPr>
        <p:spPr>
          <a:xfrm>
            <a:off x="8229600" y="4953000"/>
            <a:ext cx="152400" cy="152400"/>
          </a:xfrm>
          <a:prstGeom prst="flowChartConnec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19" name="Flowchart: Connector 18">
            <a:extLst>
              <a:ext uri="{FF2B5EF4-FFF2-40B4-BE49-F238E27FC236}">
                <a16:creationId xmlns:a16="http://schemas.microsoft.com/office/drawing/2014/main" id="{8D54FA4C-4F06-4954-9931-27871F0E6D61}"/>
              </a:ext>
            </a:extLst>
          </p:cNvPr>
          <p:cNvSpPr/>
          <p:nvPr/>
        </p:nvSpPr>
        <p:spPr>
          <a:xfrm>
            <a:off x="2895600" y="5105400"/>
            <a:ext cx="152400" cy="152400"/>
          </a:xfrm>
          <a:prstGeom prst="flowChartConnec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cxnSp>
        <p:nvCxnSpPr>
          <p:cNvPr id="20" name="Straight Arrow Connector 19">
            <a:extLst>
              <a:ext uri="{FF2B5EF4-FFF2-40B4-BE49-F238E27FC236}">
                <a16:creationId xmlns:a16="http://schemas.microsoft.com/office/drawing/2014/main" id="{07DFB676-07CE-4655-BE63-E10A05461D7E}"/>
              </a:ext>
            </a:extLst>
          </p:cNvPr>
          <p:cNvCxnSpPr>
            <a:cxnSpLocks/>
          </p:cNvCxnSpPr>
          <p:nvPr/>
        </p:nvCxnSpPr>
        <p:spPr>
          <a:xfrm flipV="1">
            <a:off x="4648200" y="4419600"/>
            <a:ext cx="0" cy="762000"/>
          </a:xfrm>
          <a:prstGeom prst="straightConnector1">
            <a:avLst/>
          </a:prstGeom>
          <a:ln w="28575">
            <a:solidFill>
              <a:srgbClr val="01FF02"/>
            </a:solidFill>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C6838D2F-5435-4BF0-B5C2-54457119C952}"/>
              </a:ext>
            </a:extLst>
          </p:cNvPr>
          <p:cNvCxnSpPr>
            <a:cxnSpLocks/>
          </p:cNvCxnSpPr>
          <p:nvPr/>
        </p:nvCxnSpPr>
        <p:spPr>
          <a:xfrm>
            <a:off x="3810000" y="4267200"/>
            <a:ext cx="0" cy="1028700"/>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1F2A1241-4E27-407F-87A7-68877AE062BE}"/>
              </a:ext>
            </a:extLst>
          </p:cNvPr>
          <p:cNvSpPr txBox="1"/>
          <p:nvPr/>
        </p:nvSpPr>
        <p:spPr>
          <a:xfrm>
            <a:off x="3554414" y="3819526"/>
            <a:ext cx="511175" cy="523875"/>
          </a:xfrm>
          <a:prstGeom prst="rect">
            <a:avLst/>
          </a:prstGeom>
          <a:noFill/>
        </p:spPr>
        <p:txBody>
          <a:bodyPr wrap="none">
            <a:spAutoFit/>
          </a:bodyPr>
          <a:lstStyle/>
          <a:p>
            <a:pPr eaLnBrk="0" fontAlgn="base" hangingPunct="0">
              <a:spcBef>
                <a:spcPct val="0"/>
              </a:spcBef>
              <a:spcAft>
                <a:spcPct val="0"/>
              </a:spcAft>
              <a:defRPr/>
            </a:pPr>
            <a:r>
              <a:rPr lang="en-US" sz="2800" b="1" dirty="0">
                <a:solidFill>
                  <a:srgbClr val="FF0000"/>
                </a:solidFill>
                <a:latin typeface="Calibri" panose="020F0502020204030204"/>
                <a:cs typeface="Arial" panose="020B0604020202020204" pitchFamily="34" charset="0"/>
              </a:rPr>
              <a:t>W</a:t>
            </a:r>
          </a:p>
        </p:txBody>
      </p:sp>
      <p:sp>
        <p:nvSpPr>
          <p:cNvPr id="109581" name="Rectangle 21">
            <a:extLst>
              <a:ext uri="{FF2B5EF4-FFF2-40B4-BE49-F238E27FC236}">
                <a16:creationId xmlns:a16="http://schemas.microsoft.com/office/drawing/2014/main" id="{BCF9135A-3C64-4995-BF0D-70C6F03147B8}"/>
              </a:ext>
            </a:extLst>
          </p:cNvPr>
          <p:cNvSpPr>
            <a:spLocks noChangeArrowheads="1"/>
          </p:cNvSpPr>
          <p:nvPr/>
        </p:nvSpPr>
        <p:spPr bwMode="auto">
          <a:xfrm>
            <a:off x="4421189" y="5181600"/>
            <a:ext cx="45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b="1">
                <a:solidFill>
                  <a:srgbClr val="FF0000"/>
                </a:solidFill>
                <a:latin typeface="Arial" panose="020B0604020202020204" pitchFamily="34" charset="0"/>
                <a:cs typeface="Arial" panose="020B0604020202020204" pitchFamily="34" charset="0"/>
              </a:rPr>
              <a:t>Fs</a:t>
            </a:r>
          </a:p>
        </p:txBody>
      </p:sp>
      <p:sp>
        <p:nvSpPr>
          <p:cNvPr id="109582" name="Rectangle 24">
            <a:extLst>
              <a:ext uri="{FF2B5EF4-FFF2-40B4-BE49-F238E27FC236}">
                <a16:creationId xmlns:a16="http://schemas.microsoft.com/office/drawing/2014/main" id="{3C3AEC2C-AEC7-4950-BAEA-1CE6EE22DBBC}"/>
              </a:ext>
            </a:extLst>
          </p:cNvPr>
          <p:cNvSpPr>
            <a:spLocks noChangeArrowheads="1"/>
          </p:cNvSpPr>
          <p:nvPr/>
        </p:nvSpPr>
        <p:spPr bwMode="auto">
          <a:xfrm>
            <a:off x="7162801" y="5010150"/>
            <a:ext cx="454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b="1">
                <a:solidFill>
                  <a:srgbClr val="FF0000"/>
                </a:solidFill>
                <a:latin typeface="Arial" panose="020B0604020202020204" pitchFamily="34" charset="0"/>
                <a:cs typeface="Arial" panose="020B0604020202020204" pitchFamily="34" charset="0"/>
              </a:rPr>
              <a:t>Fs</a:t>
            </a:r>
          </a:p>
        </p:txBody>
      </p:sp>
      <p:sp>
        <p:nvSpPr>
          <p:cNvPr id="26" name="TextBox 25">
            <a:extLst>
              <a:ext uri="{FF2B5EF4-FFF2-40B4-BE49-F238E27FC236}">
                <a16:creationId xmlns:a16="http://schemas.microsoft.com/office/drawing/2014/main" id="{24913753-736F-48B9-8A0D-675E7EB4ED23}"/>
              </a:ext>
            </a:extLst>
          </p:cNvPr>
          <p:cNvSpPr txBox="1"/>
          <p:nvPr/>
        </p:nvSpPr>
        <p:spPr>
          <a:xfrm>
            <a:off x="7912100" y="3976689"/>
            <a:ext cx="509588" cy="523875"/>
          </a:xfrm>
          <a:prstGeom prst="rect">
            <a:avLst/>
          </a:prstGeom>
          <a:noFill/>
        </p:spPr>
        <p:txBody>
          <a:bodyPr wrap="none">
            <a:spAutoFit/>
          </a:bodyPr>
          <a:lstStyle/>
          <a:p>
            <a:pPr eaLnBrk="0" fontAlgn="base" hangingPunct="0">
              <a:spcBef>
                <a:spcPct val="0"/>
              </a:spcBef>
              <a:spcAft>
                <a:spcPct val="0"/>
              </a:spcAft>
              <a:defRPr/>
            </a:pPr>
            <a:r>
              <a:rPr lang="en-US" sz="2800" b="1" dirty="0">
                <a:solidFill>
                  <a:srgbClr val="FF0000"/>
                </a:solidFill>
                <a:latin typeface="Calibri" panose="020F0502020204030204"/>
                <a:cs typeface="Arial" panose="020B0604020202020204" pitchFamily="34" charset="0"/>
              </a:rPr>
              <a:t>W</a:t>
            </a:r>
          </a:p>
        </p:txBody>
      </p:sp>
      <p:cxnSp>
        <p:nvCxnSpPr>
          <p:cNvPr id="24" name="Straight Connector 23">
            <a:extLst>
              <a:ext uri="{FF2B5EF4-FFF2-40B4-BE49-F238E27FC236}">
                <a16:creationId xmlns:a16="http://schemas.microsoft.com/office/drawing/2014/main" id="{35069EF6-A225-4B54-A00E-C508689E6F77}"/>
              </a:ext>
            </a:extLst>
          </p:cNvPr>
          <p:cNvCxnSpPr/>
          <p:nvPr/>
        </p:nvCxnSpPr>
        <p:spPr>
          <a:xfrm>
            <a:off x="2971800" y="5295901"/>
            <a:ext cx="0" cy="523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767D866-E2FD-4E29-A0DD-51548C1E850C}"/>
              </a:ext>
            </a:extLst>
          </p:cNvPr>
          <p:cNvCxnSpPr>
            <a:cxnSpLocks/>
            <a:stCxn id="109581" idx="2"/>
          </p:cNvCxnSpPr>
          <p:nvPr/>
        </p:nvCxnSpPr>
        <p:spPr>
          <a:xfrm>
            <a:off x="4648200" y="5551489"/>
            <a:ext cx="0" cy="3381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8EE1685-E9D3-4DA4-AE96-2AF75699AC5E}"/>
              </a:ext>
            </a:extLst>
          </p:cNvPr>
          <p:cNvCxnSpPr>
            <a:cxnSpLocks/>
          </p:cNvCxnSpPr>
          <p:nvPr/>
        </p:nvCxnSpPr>
        <p:spPr>
          <a:xfrm>
            <a:off x="3810000" y="5321300"/>
            <a:ext cx="0" cy="217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3FEAA2F-0935-41FE-B97B-D15A7F8DC031}"/>
              </a:ext>
            </a:extLst>
          </p:cNvPr>
          <p:cNvCxnSpPr/>
          <p:nvPr/>
        </p:nvCxnSpPr>
        <p:spPr>
          <a:xfrm>
            <a:off x="8305800" y="5167314"/>
            <a:ext cx="0" cy="523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48CB36C-F3E5-46DF-9D51-0F07305C95F8}"/>
              </a:ext>
            </a:extLst>
          </p:cNvPr>
          <p:cNvCxnSpPr>
            <a:cxnSpLocks/>
          </p:cNvCxnSpPr>
          <p:nvPr/>
        </p:nvCxnSpPr>
        <p:spPr>
          <a:xfrm>
            <a:off x="7388225" y="5299076"/>
            <a:ext cx="0" cy="3397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D0E1765-9225-4F64-BF4F-C93941BE4393}"/>
              </a:ext>
            </a:extLst>
          </p:cNvPr>
          <p:cNvCxnSpPr>
            <a:cxnSpLocks/>
          </p:cNvCxnSpPr>
          <p:nvPr/>
        </p:nvCxnSpPr>
        <p:spPr>
          <a:xfrm>
            <a:off x="8150225" y="5167314"/>
            <a:ext cx="0" cy="2174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3ACB9F0-6F86-46B1-8AA9-A915352152BF}"/>
              </a:ext>
            </a:extLst>
          </p:cNvPr>
          <p:cNvCxnSpPr>
            <a:cxnSpLocks/>
          </p:cNvCxnSpPr>
          <p:nvPr/>
        </p:nvCxnSpPr>
        <p:spPr>
          <a:xfrm flipH="1">
            <a:off x="8305800" y="5292725"/>
            <a:ext cx="228600"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42" name="Straight Arrow Connector 41">
            <a:extLst>
              <a:ext uri="{FF2B5EF4-FFF2-40B4-BE49-F238E27FC236}">
                <a16:creationId xmlns:a16="http://schemas.microsoft.com/office/drawing/2014/main" id="{F2EE8C7C-A123-4FD0-8B06-8D852477C197}"/>
              </a:ext>
            </a:extLst>
          </p:cNvPr>
          <p:cNvCxnSpPr>
            <a:cxnSpLocks/>
          </p:cNvCxnSpPr>
          <p:nvPr/>
        </p:nvCxnSpPr>
        <p:spPr>
          <a:xfrm>
            <a:off x="7924801" y="5275263"/>
            <a:ext cx="225425"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09592" name="Rectangle 44">
            <a:extLst>
              <a:ext uri="{FF2B5EF4-FFF2-40B4-BE49-F238E27FC236}">
                <a16:creationId xmlns:a16="http://schemas.microsoft.com/office/drawing/2014/main" id="{4A55DD91-01BC-49C2-B4A7-8C98B450AF13}"/>
              </a:ext>
            </a:extLst>
          </p:cNvPr>
          <p:cNvSpPr>
            <a:spLocks noChangeArrowheads="1"/>
          </p:cNvSpPr>
          <p:nvPr/>
        </p:nvSpPr>
        <p:spPr bwMode="auto">
          <a:xfrm>
            <a:off x="8469313" y="5138739"/>
            <a:ext cx="525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400">
                <a:solidFill>
                  <a:prstClr val="white"/>
                </a:solidFill>
                <a:latin typeface="Arial" panose="020B0604020202020204" pitchFamily="34" charset="0"/>
                <a:cs typeface="Arial" panose="020B0604020202020204" pitchFamily="34" charset="0"/>
              </a:rPr>
              <a:t>L / 5</a:t>
            </a:r>
          </a:p>
        </p:txBody>
      </p:sp>
      <p:cxnSp>
        <p:nvCxnSpPr>
          <p:cNvPr id="47" name="Straight Arrow Connector 46">
            <a:extLst>
              <a:ext uri="{FF2B5EF4-FFF2-40B4-BE49-F238E27FC236}">
                <a16:creationId xmlns:a16="http://schemas.microsoft.com/office/drawing/2014/main" id="{904B5952-1325-4AC1-B2F7-50021901F8EA}"/>
              </a:ext>
            </a:extLst>
          </p:cNvPr>
          <p:cNvCxnSpPr>
            <a:cxnSpLocks/>
          </p:cNvCxnSpPr>
          <p:nvPr/>
        </p:nvCxnSpPr>
        <p:spPr>
          <a:xfrm>
            <a:off x="8080376" y="5537200"/>
            <a:ext cx="225425"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48" name="Straight Arrow Connector 47">
            <a:extLst>
              <a:ext uri="{FF2B5EF4-FFF2-40B4-BE49-F238E27FC236}">
                <a16:creationId xmlns:a16="http://schemas.microsoft.com/office/drawing/2014/main" id="{12B8BB90-CF9A-4708-978F-B75E33023943}"/>
              </a:ext>
            </a:extLst>
          </p:cNvPr>
          <p:cNvCxnSpPr>
            <a:cxnSpLocks/>
          </p:cNvCxnSpPr>
          <p:nvPr/>
        </p:nvCxnSpPr>
        <p:spPr>
          <a:xfrm flipH="1">
            <a:off x="7388225" y="5537200"/>
            <a:ext cx="228600"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09595" name="Rectangle 48">
            <a:extLst>
              <a:ext uri="{FF2B5EF4-FFF2-40B4-BE49-F238E27FC236}">
                <a16:creationId xmlns:a16="http://schemas.microsoft.com/office/drawing/2014/main" id="{3EDDC234-DCDD-447D-AF49-EB278F286B3F}"/>
              </a:ext>
            </a:extLst>
          </p:cNvPr>
          <p:cNvSpPr>
            <a:spLocks noChangeArrowheads="1"/>
          </p:cNvSpPr>
          <p:nvPr/>
        </p:nvSpPr>
        <p:spPr bwMode="auto">
          <a:xfrm>
            <a:off x="7696201" y="5383214"/>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400">
                <a:solidFill>
                  <a:prstClr val="white"/>
                </a:solidFill>
                <a:latin typeface="Arial" panose="020B0604020202020204" pitchFamily="34" charset="0"/>
                <a:cs typeface="Arial" panose="020B0604020202020204" pitchFamily="34" charset="0"/>
              </a:rPr>
              <a:t>L</a:t>
            </a:r>
          </a:p>
        </p:txBody>
      </p:sp>
      <p:sp>
        <p:nvSpPr>
          <p:cNvPr id="109596" name="Rectangle 49">
            <a:extLst>
              <a:ext uri="{FF2B5EF4-FFF2-40B4-BE49-F238E27FC236}">
                <a16:creationId xmlns:a16="http://schemas.microsoft.com/office/drawing/2014/main" id="{7790BBDD-B613-4770-9902-8C7C9CB7CCB5}"/>
              </a:ext>
            </a:extLst>
          </p:cNvPr>
          <p:cNvSpPr>
            <a:spLocks noChangeArrowheads="1"/>
          </p:cNvSpPr>
          <p:nvPr/>
        </p:nvSpPr>
        <p:spPr bwMode="auto">
          <a:xfrm>
            <a:off x="7480300" y="5878514"/>
            <a:ext cx="15684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l-GR" altLang="en-US" sz="1400">
                <a:solidFill>
                  <a:prstClr val="white"/>
                </a:solidFill>
                <a:latin typeface="Arial" panose="020B0604020202020204" pitchFamily="34" charset="0"/>
                <a:cs typeface="Arial" panose="020B0604020202020204" pitchFamily="34" charset="0"/>
              </a:rPr>
              <a:t>Σ</a:t>
            </a:r>
            <a:r>
              <a:rPr lang="en-US" altLang="en-US" sz="1400">
                <a:solidFill>
                  <a:prstClr val="white"/>
                </a:solidFill>
                <a:latin typeface="Arial" panose="020B0604020202020204" pitchFamily="34" charset="0"/>
                <a:cs typeface="Arial" panose="020B0604020202020204" pitchFamily="34" charset="0"/>
              </a:rPr>
              <a:t>M   = 0</a:t>
            </a:r>
          </a:p>
          <a:p>
            <a:pPr eaLnBrk="0" fontAlgn="base" hangingPunct="0">
              <a:spcBef>
                <a:spcPct val="0"/>
              </a:spcBef>
              <a:spcAft>
                <a:spcPct val="0"/>
              </a:spcAft>
              <a:buNone/>
            </a:pPr>
            <a:r>
              <a:rPr lang="en-US" altLang="en-US" sz="1400">
                <a:solidFill>
                  <a:prstClr val="white"/>
                </a:solidFill>
                <a:latin typeface="Arial" panose="020B0604020202020204" pitchFamily="34" charset="0"/>
                <a:cs typeface="Arial" panose="020B0604020202020204" pitchFamily="34" charset="0"/>
              </a:rPr>
              <a:t>Fs x L = W x L / 5</a:t>
            </a:r>
          </a:p>
          <a:p>
            <a:pPr eaLnBrk="0" fontAlgn="base" hangingPunct="0">
              <a:spcBef>
                <a:spcPct val="0"/>
              </a:spcBef>
              <a:spcAft>
                <a:spcPct val="0"/>
              </a:spcAft>
              <a:buNone/>
            </a:pPr>
            <a:r>
              <a:rPr lang="en-US" altLang="en-US" sz="1400">
                <a:solidFill>
                  <a:prstClr val="white"/>
                </a:solidFill>
                <a:latin typeface="Arial" panose="020B0604020202020204" pitchFamily="34" charset="0"/>
                <a:cs typeface="Arial" panose="020B0604020202020204" pitchFamily="34" charset="0"/>
              </a:rPr>
              <a:t>Fs = W / 5</a:t>
            </a:r>
          </a:p>
        </p:txBody>
      </p:sp>
      <p:sp>
        <p:nvSpPr>
          <p:cNvPr id="51" name="Flowchart: Connector 50">
            <a:extLst>
              <a:ext uri="{FF2B5EF4-FFF2-40B4-BE49-F238E27FC236}">
                <a16:creationId xmlns:a16="http://schemas.microsoft.com/office/drawing/2014/main" id="{D76265D1-A5AE-404E-93B0-4465BCD61710}"/>
              </a:ext>
            </a:extLst>
          </p:cNvPr>
          <p:cNvSpPr/>
          <p:nvPr/>
        </p:nvSpPr>
        <p:spPr>
          <a:xfrm>
            <a:off x="7848600" y="6019800"/>
            <a:ext cx="46038" cy="46038"/>
          </a:xfrm>
          <a:prstGeom prst="flowChartConnec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cxnSp>
        <p:nvCxnSpPr>
          <p:cNvPr id="52" name="Straight Arrow Connector 51">
            <a:extLst>
              <a:ext uri="{FF2B5EF4-FFF2-40B4-BE49-F238E27FC236}">
                <a16:creationId xmlns:a16="http://schemas.microsoft.com/office/drawing/2014/main" id="{1568B453-E087-458A-B892-A15A0582802B}"/>
              </a:ext>
            </a:extLst>
          </p:cNvPr>
          <p:cNvCxnSpPr>
            <a:cxnSpLocks/>
          </p:cNvCxnSpPr>
          <p:nvPr/>
        </p:nvCxnSpPr>
        <p:spPr>
          <a:xfrm>
            <a:off x="4065588" y="5668963"/>
            <a:ext cx="582612"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53" name="Straight Arrow Connector 52">
            <a:extLst>
              <a:ext uri="{FF2B5EF4-FFF2-40B4-BE49-F238E27FC236}">
                <a16:creationId xmlns:a16="http://schemas.microsoft.com/office/drawing/2014/main" id="{8D1DEE0A-60A4-4BF4-B696-C5B52894B5A2}"/>
              </a:ext>
            </a:extLst>
          </p:cNvPr>
          <p:cNvCxnSpPr>
            <a:cxnSpLocks/>
          </p:cNvCxnSpPr>
          <p:nvPr/>
        </p:nvCxnSpPr>
        <p:spPr>
          <a:xfrm flipH="1" flipV="1">
            <a:off x="2971800" y="5683250"/>
            <a:ext cx="533400" cy="7938"/>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09600" name="Rectangle 53">
            <a:extLst>
              <a:ext uri="{FF2B5EF4-FFF2-40B4-BE49-F238E27FC236}">
                <a16:creationId xmlns:a16="http://schemas.microsoft.com/office/drawing/2014/main" id="{D92FBED9-F139-46A3-8EAE-F55439C35B3E}"/>
              </a:ext>
            </a:extLst>
          </p:cNvPr>
          <p:cNvSpPr>
            <a:spLocks noChangeArrowheads="1"/>
          </p:cNvSpPr>
          <p:nvPr/>
        </p:nvSpPr>
        <p:spPr bwMode="auto">
          <a:xfrm>
            <a:off x="3689351" y="5518151"/>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400">
                <a:solidFill>
                  <a:prstClr val="white"/>
                </a:solidFill>
                <a:latin typeface="Arial" panose="020B0604020202020204" pitchFamily="34" charset="0"/>
                <a:cs typeface="Arial" panose="020B0604020202020204" pitchFamily="34" charset="0"/>
              </a:rPr>
              <a:t>L</a:t>
            </a:r>
          </a:p>
        </p:txBody>
      </p:sp>
      <p:cxnSp>
        <p:nvCxnSpPr>
          <p:cNvPr id="57" name="Straight Arrow Connector 56">
            <a:extLst>
              <a:ext uri="{FF2B5EF4-FFF2-40B4-BE49-F238E27FC236}">
                <a16:creationId xmlns:a16="http://schemas.microsoft.com/office/drawing/2014/main" id="{A5578869-EB84-4EB6-B34A-C50964D2DB5A}"/>
              </a:ext>
            </a:extLst>
          </p:cNvPr>
          <p:cNvCxnSpPr>
            <a:cxnSpLocks/>
          </p:cNvCxnSpPr>
          <p:nvPr/>
        </p:nvCxnSpPr>
        <p:spPr>
          <a:xfrm>
            <a:off x="3576639" y="5429250"/>
            <a:ext cx="223837"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58" name="Straight Arrow Connector 57">
            <a:extLst>
              <a:ext uri="{FF2B5EF4-FFF2-40B4-BE49-F238E27FC236}">
                <a16:creationId xmlns:a16="http://schemas.microsoft.com/office/drawing/2014/main" id="{7A9DEA11-0640-485A-AC10-E06BF5547499}"/>
              </a:ext>
            </a:extLst>
          </p:cNvPr>
          <p:cNvCxnSpPr>
            <a:cxnSpLocks/>
          </p:cNvCxnSpPr>
          <p:nvPr/>
        </p:nvCxnSpPr>
        <p:spPr>
          <a:xfrm flipH="1">
            <a:off x="2968625" y="5429250"/>
            <a:ext cx="228600"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09603" name="Rectangle 58">
            <a:extLst>
              <a:ext uri="{FF2B5EF4-FFF2-40B4-BE49-F238E27FC236}">
                <a16:creationId xmlns:a16="http://schemas.microsoft.com/office/drawing/2014/main" id="{5BA0F2B7-9729-40D2-AA6B-E57C7C854624}"/>
              </a:ext>
            </a:extLst>
          </p:cNvPr>
          <p:cNvSpPr>
            <a:spLocks noChangeArrowheads="1"/>
          </p:cNvSpPr>
          <p:nvPr/>
        </p:nvSpPr>
        <p:spPr bwMode="auto">
          <a:xfrm>
            <a:off x="3116263" y="5275264"/>
            <a:ext cx="525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400">
                <a:solidFill>
                  <a:prstClr val="white"/>
                </a:solidFill>
                <a:latin typeface="Arial" panose="020B0604020202020204" pitchFamily="34" charset="0"/>
                <a:cs typeface="Arial" panose="020B0604020202020204" pitchFamily="34" charset="0"/>
              </a:rPr>
              <a:t>L / 2</a:t>
            </a:r>
          </a:p>
        </p:txBody>
      </p:sp>
      <p:sp>
        <p:nvSpPr>
          <p:cNvPr id="109604" name="Rectangle 59">
            <a:extLst>
              <a:ext uri="{FF2B5EF4-FFF2-40B4-BE49-F238E27FC236}">
                <a16:creationId xmlns:a16="http://schemas.microsoft.com/office/drawing/2014/main" id="{C15150B2-4122-434E-A027-CB5F7F52A956}"/>
              </a:ext>
            </a:extLst>
          </p:cNvPr>
          <p:cNvSpPr>
            <a:spLocks noChangeArrowheads="1"/>
          </p:cNvSpPr>
          <p:nvPr/>
        </p:nvSpPr>
        <p:spPr bwMode="auto">
          <a:xfrm>
            <a:off x="3079750" y="5988050"/>
            <a:ext cx="15684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l-GR" altLang="en-US" sz="1400">
                <a:solidFill>
                  <a:prstClr val="white"/>
                </a:solidFill>
                <a:latin typeface="Arial" panose="020B0604020202020204" pitchFamily="34" charset="0"/>
                <a:cs typeface="Arial" panose="020B0604020202020204" pitchFamily="34" charset="0"/>
              </a:rPr>
              <a:t>Σ</a:t>
            </a:r>
            <a:r>
              <a:rPr lang="en-US" altLang="en-US" sz="1400">
                <a:solidFill>
                  <a:prstClr val="white"/>
                </a:solidFill>
                <a:latin typeface="Arial" panose="020B0604020202020204" pitchFamily="34" charset="0"/>
                <a:cs typeface="Arial" panose="020B0604020202020204" pitchFamily="34" charset="0"/>
              </a:rPr>
              <a:t>M   = 0</a:t>
            </a:r>
          </a:p>
          <a:p>
            <a:pPr eaLnBrk="0" fontAlgn="base" hangingPunct="0">
              <a:spcBef>
                <a:spcPct val="0"/>
              </a:spcBef>
              <a:spcAft>
                <a:spcPct val="0"/>
              </a:spcAft>
              <a:buNone/>
            </a:pPr>
            <a:r>
              <a:rPr lang="en-US" altLang="en-US" sz="1400">
                <a:solidFill>
                  <a:prstClr val="white"/>
                </a:solidFill>
                <a:latin typeface="Arial" panose="020B0604020202020204" pitchFamily="34" charset="0"/>
                <a:cs typeface="Arial" panose="020B0604020202020204" pitchFamily="34" charset="0"/>
              </a:rPr>
              <a:t>Fs x L = W x L / 2</a:t>
            </a:r>
          </a:p>
          <a:p>
            <a:pPr eaLnBrk="0" fontAlgn="base" hangingPunct="0">
              <a:spcBef>
                <a:spcPct val="0"/>
              </a:spcBef>
              <a:spcAft>
                <a:spcPct val="0"/>
              </a:spcAft>
              <a:buNone/>
            </a:pPr>
            <a:r>
              <a:rPr lang="en-US" altLang="en-US" sz="1400">
                <a:solidFill>
                  <a:prstClr val="white"/>
                </a:solidFill>
                <a:latin typeface="Arial" panose="020B0604020202020204" pitchFamily="34" charset="0"/>
                <a:cs typeface="Arial" panose="020B0604020202020204" pitchFamily="34" charset="0"/>
              </a:rPr>
              <a:t>Fs = W / 2</a:t>
            </a:r>
          </a:p>
        </p:txBody>
      </p:sp>
      <p:sp>
        <p:nvSpPr>
          <p:cNvPr id="61" name="Flowchart: Connector 60">
            <a:extLst>
              <a:ext uri="{FF2B5EF4-FFF2-40B4-BE49-F238E27FC236}">
                <a16:creationId xmlns:a16="http://schemas.microsoft.com/office/drawing/2014/main" id="{ED04346F-C969-450D-A016-9769505E8654}"/>
              </a:ext>
            </a:extLst>
          </p:cNvPr>
          <p:cNvSpPr/>
          <p:nvPr/>
        </p:nvSpPr>
        <p:spPr>
          <a:xfrm>
            <a:off x="3448050" y="6127750"/>
            <a:ext cx="44450" cy="46038"/>
          </a:xfrm>
          <a:prstGeom prst="flowChartConnec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pic>
        <p:nvPicPr>
          <p:cNvPr id="39" name="Picture 2">
            <a:extLst>
              <a:ext uri="{FF2B5EF4-FFF2-40B4-BE49-F238E27FC236}">
                <a16:creationId xmlns:a16="http://schemas.microsoft.com/office/drawing/2014/main" id="{1EED202F-3E45-4289-BB6B-68FC5A3F19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C301739F-2A76-4BFF-B565-7643BBF84604}"/>
              </a:ext>
            </a:extLst>
          </p:cNvPr>
          <p:cNvSpPr>
            <a:spLocks noGrp="1"/>
          </p:cNvSpPr>
          <p:nvPr>
            <p:ph type="ctrTitle"/>
          </p:nvPr>
        </p:nvSpPr>
        <p:spPr>
          <a:xfrm>
            <a:off x="2209800" y="1600201"/>
            <a:ext cx="7772400" cy="1470025"/>
          </a:xfrm>
        </p:spPr>
        <p:txBody>
          <a:bodyPr/>
          <a:lstStyle/>
          <a:p>
            <a:r>
              <a:rPr lang="en-US" altLang="en-US" sz="7200" b="1"/>
              <a:t>Part VII:</a:t>
            </a:r>
          </a:p>
        </p:txBody>
      </p:sp>
      <p:sp>
        <p:nvSpPr>
          <p:cNvPr id="3" name="Subtitle 2">
            <a:extLst>
              <a:ext uri="{FF2B5EF4-FFF2-40B4-BE49-F238E27FC236}">
                <a16:creationId xmlns:a16="http://schemas.microsoft.com/office/drawing/2014/main" id="{B7D88565-005A-4787-9A8B-38BC5708515F}"/>
              </a:ext>
            </a:extLst>
          </p:cNvPr>
          <p:cNvSpPr>
            <a:spLocks noGrp="1"/>
          </p:cNvSpPr>
          <p:nvPr>
            <p:ph type="subTitle" idx="1"/>
          </p:nvPr>
        </p:nvSpPr>
        <p:spPr>
          <a:xfrm>
            <a:off x="2895600" y="3355975"/>
            <a:ext cx="6400800" cy="1752600"/>
          </a:xfrm>
        </p:spPr>
        <p:txBody>
          <a:bodyPr/>
          <a:lstStyle/>
          <a:p>
            <a:pPr>
              <a:defRPr/>
            </a:pPr>
            <a:r>
              <a:rPr lang="en-US" altLang="en-US" sz="4400" dirty="0"/>
              <a:t>Wood Cribbing and Accessory Information</a:t>
            </a:r>
          </a:p>
        </p:txBody>
      </p:sp>
      <p:pic>
        <p:nvPicPr>
          <p:cNvPr id="5" name="Picture 2">
            <a:extLst>
              <a:ext uri="{FF2B5EF4-FFF2-40B4-BE49-F238E27FC236}">
                <a16:creationId xmlns:a16="http://schemas.microsoft.com/office/drawing/2014/main" id="{B51E08DC-30DF-4617-9648-2FBD8E76D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F44A9AF3-F202-424F-8BA9-5D11F8AADC75}"/>
              </a:ext>
            </a:extLst>
          </p:cNvPr>
          <p:cNvSpPr>
            <a:spLocks noGrp="1"/>
          </p:cNvSpPr>
          <p:nvPr>
            <p:ph type="title"/>
          </p:nvPr>
        </p:nvSpPr>
        <p:spPr>
          <a:xfrm>
            <a:off x="1981200" y="1"/>
            <a:ext cx="8229600" cy="715963"/>
          </a:xfrm>
        </p:spPr>
        <p:txBody>
          <a:bodyPr/>
          <a:lstStyle/>
          <a:p>
            <a:r>
              <a:rPr lang="en-US" altLang="en-US"/>
              <a:t>Wood Cribbing</a:t>
            </a:r>
          </a:p>
        </p:txBody>
      </p:sp>
      <p:sp>
        <p:nvSpPr>
          <p:cNvPr id="3" name="Content Placeholder 2">
            <a:extLst>
              <a:ext uri="{FF2B5EF4-FFF2-40B4-BE49-F238E27FC236}">
                <a16:creationId xmlns:a16="http://schemas.microsoft.com/office/drawing/2014/main" id="{9EFF1B87-37B0-467A-BBC2-2F3BD620AC18}"/>
              </a:ext>
            </a:extLst>
          </p:cNvPr>
          <p:cNvSpPr>
            <a:spLocks noGrp="1"/>
          </p:cNvSpPr>
          <p:nvPr>
            <p:ph idx="1"/>
          </p:nvPr>
        </p:nvSpPr>
        <p:spPr>
          <a:xfrm>
            <a:off x="1716088" y="6400800"/>
            <a:ext cx="8229600" cy="541338"/>
          </a:xfrm>
        </p:spPr>
        <p:txBody>
          <a:bodyPr/>
          <a:lstStyle/>
          <a:p>
            <a:pPr marL="0" indent="0">
              <a:buNone/>
              <a:defRPr/>
            </a:pPr>
            <a:r>
              <a:rPr lang="en-US" sz="1100" dirty="0">
                <a:solidFill>
                  <a:schemeClr val="tx1">
                    <a:lumMod val="65000"/>
                  </a:schemeClr>
                </a:solidFill>
              </a:rPr>
              <a:t>Reference:  (1) https://tr2fd.com/download/40/technical-rescue/2214/fema-crib-stack-limitations.pdf</a:t>
            </a:r>
          </a:p>
          <a:p>
            <a:pPr marL="0" indent="0">
              <a:buNone/>
              <a:defRPr/>
            </a:pPr>
            <a:r>
              <a:rPr lang="en-US" sz="1100" dirty="0">
                <a:solidFill>
                  <a:schemeClr val="tx1">
                    <a:lumMod val="65000"/>
                  </a:schemeClr>
                </a:solidFill>
              </a:rPr>
              <a:t>(2) https://www.fema.gov/pdf/emergency/usr/module2a.pdf</a:t>
            </a:r>
          </a:p>
        </p:txBody>
      </p:sp>
      <p:pic>
        <p:nvPicPr>
          <p:cNvPr id="111620" name="Picture 3">
            <a:extLst>
              <a:ext uri="{FF2B5EF4-FFF2-40B4-BE49-F238E27FC236}">
                <a16:creationId xmlns:a16="http://schemas.microsoft.com/office/drawing/2014/main" id="{38E937EE-C596-4E25-81F7-0DB4E880F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1113" y="715963"/>
            <a:ext cx="3846512" cy="551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4">
            <a:extLst>
              <a:ext uri="{FF2B5EF4-FFF2-40B4-BE49-F238E27FC236}">
                <a16:creationId xmlns:a16="http://schemas.microsoft.com/office/drawing/2014/main" id="{6B422B76-90DD-4734-B3A8-9DA1D1D70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688" y="731838"/>
            <a:ext cx="3994150" cy="551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CA1BB8D-67E3-44AF-868E-AF66C04B6F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0C657649-9B5A-4D11-AB35-39AF8F64AAD4}"/>
              </a:ext>
            </a:extLst>
          </p:cNvPr>
          <p:cNvSpPr>
            <a:spLocks noGrp="1"/>
          </p:cNvSpPr>
          <p:nvPr>
            <p:ph type="title"/>
          </p:nvPr>
        </p:nvSpPr>
        <p:spPr>
          <a:xfrm>
            <a:off x="1981200" y="0"/>
            <a:ext cx="8229600" cy="1143000"/>
          </a:xfrm>
        </p:spPr>
        <p:txBody>
          <a:bodyPr/>
          <a:lstStyle/>
          <a:p>
            <a:r>
              <a:rPr lang="en-US" altLang="en-US"/>
              <a:t>Ratchet Straps, Chains, Etc.</a:t>
            </a:r>
          </a:p>
        </p:txBody>
      </p:sp>
      <p:sp>
        <p:nvSpPr>
          <p:cNvPr id="112643" name="Content Placeholder 3">
            <a:extLst>
              <a:ext uri="{FF2B5EF4-FFF2-40B4-BE49-F238E27FC236}">
                <a16:creationId xmlns:a16="http://schemas.microsoft.com/office/drawing/2014/main" id="{95558AC6-D17E-4C01-A2CC-88CCF55589E8}"/>
              </a:ext>
            </a:extLst>
          </p:cNvPr>
          <p:cNvSpPr>
            <a:spLocks noGrp="1"/>
          </p:cNvSpPr>
          <p:nvPr>
            <p:ph idx="1"/>
          </p:nvPr>
        </p:nvSpPr>
        <p:spPr>
          <a:xfrm>
            <a:off x="1981200" y="838201"/>
            <a:ext cx="8229600" cy="4989513"/>
          </a:xfrm>
        </p:spPr>
        <p:txBody>
          <a:bodyPr/>
          <a:lstStyle/>
          <a:p>
            <a:endParaRPr lang="en-US" altLang="en-US" sz="2800"/>
          </a:p>
          <a:p>
            <a:r>
              <a:rPr lang="en-US" altLang="en-US" sz="2800"/>
              <a:t>Cam Strap: 700 lb. WLL</a:t>
            </a:r>
          </a:p>
          <a:p>
            <a:endParaRPr lang="en-US" altLang="en-US" sz="2800"/>
          </a:p>
          <a:p>
            <a:endParaRPr lang="en-US" altLang="en-US" sz="2800"/>
          </a:p>
          <a:p>
            <a:r>
              <a:rPr lang="en-US" altLang="en-US" sz="2800"/>
              <a:t>Snap Strap: 2000 lb. WLL</a:t>
            </a:r>
          </a:p>
          <a:p>
            <a:endParaRPr lang="en-US" altLang="en-US" sz="2800"/>
          </a:p>
          <a:p>
            <a:endParaRPr lang="en-US" altLang="en-US" sz="2800"/>
          </a:p>
          <a:p>
            <a:r>
              <a:rPr lang="en-US" altLang="en-US" sz="2800"/>
              <a:t>Double Wire Hook Strap: 3300 lb. WLL</a:t>
            </a:r>
          </a:p>
          <a:p>
            <a:endParaRPr lang="en-US" altLang="en-US" sz="2800"/>
          </a:p>
          <a:p>
            <a:endParaRPr lang="en-US" altLang="en-US" sz="2800"/>
          </a:p>
          <a:p>
            <a:r>
              <a:rPr lang="en-US" altLang="en-US" sz="2800"/>
              <a:t>Chain Strap: 3300 lb. WLL</a:t>
            </a:r>
          </a:p>
        </p:txBody>
      </p:sp>
      <p:pic>
        <p:nvPicPr>
          <p:cNvPr id="112644" name="Picture 6">
            <a:extLst>
              <a:ext uri="{FF2B5EF4-FFF2-40B4-BE49-F238E27FC236}">
                <a16:creationId xmlns:a16="http://schemas.microsoft.com/office/drawing/2014/main" id="{7192608F-36E8-4FE0-9180-1F996A0FF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100" y="990600"/>
            <a:ext cx="1981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11">
            <a:extLst>
              <a:ext uri="{FF2B5EF4-FFF2-40B4-BE49-F238E27FC236}">
                <a16:creationId xmlns:a16="http://schemas.microsoft.com/office/drawing/2014/main" id="{05551499-BAB3-437F-9652-6A83499B2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0" y="5334001"/>
            <a:ext cx="220980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13">
            <a:extLst>
              <a:ext uri="{FF2B5EF4-FFF2-40B4-BE49-F238E27FC236}">
                <a16:creationId xmlns:a16="http://schemas.microsoft.com/office/drawing/2014/main" id="{09A5B76F-16A0-4E5D-8DCF-128B88E95D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4044950"/>
            <a:ext cx="1981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Picture 15">
            <a:extLst>
              <a:ext uri="{FF2B5EF4-FFF2-40B4-BE49-F238E27FC236}">
                <a16:creationId xmlns:a16="http://schemas.microsoft.com/office/drawing/2014/main" id="{ECEC2509-4B82-42C7-BAF0-C584730FA4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686050"/>
            <a:ext cx="1981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2A71AF80-1F32-4F4B-B091-754D7D73C2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a:extLst>
              <a:ext uri="{FF2B5EF4-FFF2-40B4-BE49-F238E27FC236}">
                <a16:creationId xmlns:a16="http://schemas.microsoft.com/office/drawing/2014/main" id="{742CE367-F4B2-41BA-990E-1ECED6174EFF}"/>
              </a:ext>
            </a:extLst>
          </p:cNvPr>
          <p:cNvSpPr>
            <a:spLocks noGrp="1"/>
          </p:cNvSpPr>
          <p:nvPr>
            <p:ph type="title"/>
          </p:nvPr>
        </p:nvSpPr>
        <p:spPr/>
        <p:txBody>
          <a:bodyPr/>
          <a:lstStyle/>
          <a:p>
            <a:r>
              <a:rPr lang="en-US" altLang="en-US"/>
              <a:t>Ratchet Straps, Chains, Etc.</a:t>
            </a:r>
          </a:p>
        </p:txBody>
      </p:sp>
      <p:pic>
        <p:nvPicPr>
          <p:cNvPr id="113667" name="Content Placeholder 7">
            <a:extLst>
              <a:ext uri="{FF2B5EF4-FFF2-40B4-BE49-F238E27FC236}">
                <a16:creationId xmlns:a16="http://schemas.microsoft.com/office/drawing/2014/main" id="{56C57545-340B-444C-BE4F-31C828553B7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0988" y="1792288"/>
            <a:ext cx="4773612" cy="3840162"/>
          </a:xfrm>
        </p:spPr>
      </p:pic>
      <p:pic>
        <p:nvPicPr>
          <p:cNvPr id="113668" name="Picture 8">
            <a:extLst>
              <a:ext uri="{FF2B5EF4-FFF2-40B4-BE49-F238E27FC236}">
                <a16:creationId xmlns:a16="http://schemas.microsoft.com/office/drawing/2014/main" id="{ECB0C080-F26C-4BA4-BA39-79468D6C7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627188"/>
            <a:ext cx="4294188"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320917CE-D173-40E2-B8BE-677DA95043B8}"/>
              </a:ext>
            </a:extLst>
          </p:cNvPr>
          <p:cNvSpPr txBox="1"/>
          <p:nvPr/>
        </p:nvSpPr>
        <p:spPr>
          <a:xfrm>
            <a:off x="1524001" y="6532564"/>
            <a:ext cx="3960813" cy="307975"/>
          </a:xfrm>
          <a:prstGeom prst="rect">
            <a:avLst/>
          </a:prstGeom>
          <a:noFill/>
        </p:spPr>
        <p:txBody>
          <a:bodyPr wrap="none">
            <a:spAutoFit/>
          </a:bodyPr>
          <a:lstStyle/>
          <a:p>
            <a:pPr eaLnBrk="0" fontAlgn="base" hangingPunct="0">
              <a:spcBef>
                <a:spcPct val="0"/>
              </a:spcBef>
              <a:spcAft>
                <a:spcPct val="0"/>
              </a:spcAft>
              <a:defRPr/>
            </a:pPr>
            <a:r>
              <a:rPr lang="en-US" sz="1400" dirty="0">
                <a:solidFill>
                  <a:prstClr val="white">
                    <a:lumMod val="65000"/>
                  </a:prstClr>
                </a:solidFill>
                <a:latin typeface="Calibri" panose="020F0502020204030204"/>
                <a:cs typeface="Arial" panose="020B0604020202020204" pitchFamily="34" charset="0"/>
              </a:rPr>
              <a:t>Reference: https://baprod.com/_pdf/WLL-Label.pdf</a:t>
            </a:r>
          </a:p>
        </p:txBody>
      </p:sp>
      <p:pic>
        <p:nvPicPr>
          <p:cNvPr id="7" name="Picture 2">
            <a:extLst>
              <a:ext uri="{FF2B5EF4-FFF2-40B4-BE49-F238E27FC236}">
                <a16:creationId xmlns:a16="http://schemas.microsoft.com/office/drawing/2014/main" id="{652E7374-5265-41CB-8C91-12F30C9DB4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F489C48A-645B-424E-9287-A35B5C01E90D}"/>
              </a:ext>
            </a:extLst>
          </p:cNvPr>
          <p:cNvSpPr>
            <a:spLocks noGrp="1"/>
          </p:cNvSpPr>
          <p:nvPr>
            <p:ph type="ctrTitle"/>
          </p:nvPr>
        </p:nvSpPr>
        <p:spPr>
          <a:xfrm>
            <a:off x="2209800" y="1600201"/>
            <a:ext cx="7772400" cy="1470025"/>
          </a:xfrm>
        </p:spPr>
        <p:txBody>
          <a:bodyPr/>
          <a:lstStyle/>
          <a:p>
            <a:r>
              <a:rPr lang="en-US" altLang="en-US" sz="7200" b="1"/>
              <a:t>Part VII:</a:t>
            </a:r>
          </a:p>
        </p:txBody>
      </p:sp>
      <p:sp>
        <p:nvSpPr>
          <p:cNvPr id="3" name="Subtitle 2">
            <a:extLst>
              <a:ext uri="{FF2B5EF4-FFF2-40B4-BE49-F238E27FC236}">
                <a16:creationId xmlns:a16="http://schemas.microsoft.com/office/drawing/2014/main" id="{035CA8FF-FB91-48A3-83EB-25AA7B36F7F7}"/>
              </a:ext>
            </a:extLst>
          </p:cNvPr>
          <p:cNvSpPr>
            <a:spLocks noGrp="1"/>
          </p:cNvSpPr>
          <p:nvPr>
            <p:ph type="subTitle" idx="1"/>
          </p:nvPr>
        </p:nvSpPr>
        <p:spPr>
          <a:xfrm>
            <a:off x="2019300" y="3354388"/>
            <a:ext cx="8153400" cy="1752600"/>
          </a:xfrm>
        </p:spPr>
        <p:txBody>
          <a:bodyPr/>
          <a:lstStyle/>
          <a:p>
            <a:pPr>
              <a:defRPr/>
            </a:pPr>
            <a:r>
              <a:rPr lang="en-US" sz="4400" dirty="0"/>
              <a:t>RQJ Product/Equipment Overview</a:t>
            </a:r>
          </a:p>
        </p:txBody>
      </p:sp>
      <p:pic>
        <p:nvPicPr>
          <p:cNvPr id="5" name="Picture 2">
            <a:extLst>
              <a:ext uri="{FF2B5EF4-FFF2-40B4-BE49-F238E27FC236}">
                <a16:creationId xmlns:a16="http://schemas.microsoft.com/office/drawing/2014/main" id="{331735AA-F3CE-4A74-9FA5-F99D4EEB2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0439210A-9517-4CDF-8AE0-30B36F126AEF}"/>
              </a:ext>
            </a:extLst>
          </p:cNvPr>
          <p:cNvSpPr>
            <a:spLocks noGrp="1"/>
          </p:cNvSpPr>
          <p:nvPr>
            <p:ph type="title"/>
          </p:nvPr>
        </p:nvSpPr>
        <p:spPr>
          <a:xfrm>
            <a:off x="1981200" y="-152400"/>
            <a:ext cx="8229600" cy="1143000"/>
          </a:xfrm>
        </p:spPr>
        <p:txBody>
          <a:bodyPr/>
          <a:lstStyle/>
          <a:p>
            <a:r>
              <a:rPr lang="en-US" altLang="en-US"/>
              <a:t>Super X-Strut®</a:t>
            </a:r>
          </a:p>
        </p:txBody>
      </p:sp>
      <p:pic>
        <p:nvPicPr>
          <p:cNvPr id="115715" name="Content Placeholder 15">
            <a:extLst>
              <a:ext uri="{FF2B5EF4-FFF2-40B4-BE49-F238E27FC236}">
                <a16:creationId xmlns:a16="http://schemas.microsoft.com/office/drawing/2014/main" id="{2B902860-7C12-4B88-9BDA-5063F068BD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54176" y="762000"/>
            <a:ext cx="5584825" cy="6015038"/>
          </a:xfrm>
        </p:spPr>
      </p:pic>
      <p:sp>
        <p:nvSpPr>
          <p:cNvPr id="21" name="TextBox 20">
            <a:extLst>
              <a:ext uri="{FF2B5EF4-FFF2-40B4-BE49-F238E27FC236}">
                <a16:creationId xmlns:a16="http://schemas.microsoft.com/office/drawing/2014/main" id="{C98DD364-6194-43B6-AA9C-36842127F63F}"/>
              </a:ext>
            </a:extLst>
          </p:cNvPr>
          <p:cNvSpPr txBox="1"/>
          <p:nvPr/>
        </p:nvSpPr>
        <p:spPr>
          <a:xfrm>
            <a:off x="7467600" y="1438275"/>
            <a:ext cx="3081338" cy="4802188"/>
          </a:xfrm>
          <a:prstGeom prst="rect">
            <a:avLst/>
          </a:prstGeom>
          <a:noFill/>
        </p:spPr>
        <p:txBody>
          <a:bodyPr wrap="none">
            <a:spAutoFit/>
          </a:bodyPr>
          <a:lstStyle/>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Item # SPX-EX56 (Long Strut)</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Column WLL: 19,300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Lifting WLL: 6,000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Extended Height: 100"</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Collapsed Height: 67.5"</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Weight: 46 LBS</a:t>
            </a:r>
          </a:p>
          <a:p>
            <a:pPr eaLnBrk="0" fontAlgn="base" hangingPunct="0">
              <a:spcBef>
                <a:spcPct val="0"/>
              </a:spcBef>
              <a:spcAft>
                <a:spcPct val="0"/>
              </a:spcAft>
              <a:defRPr/>
            </a:pPr>
            <a:endParaRPr lang="en-US"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Item # SPX-EX41 (Short Strut)</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Column WLL: 19,300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Lifting WLL: 6,000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Extended Height: 68.5"</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Collapsed Height: 51.5"</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Weight: 36 LBS</a:t>
            </a:r>
          </a:p>
          <a:p>
            <a:pPr eaLnBrk="0" fontAlgn="base" hangingPunct="0">
              <a:spcBef>
                <a:spcPct val="0"/>
              </a:spcBef>
              <a:spcAft>
                <a:spcPct val="0"/>
              </a:spcAft>
              <a:defRPr/>
            </a:pPr>
            <a:endParaRPr lang="en-US"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*Able to add 36” of extension, </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limited to two extensions.</a:t>
            </a:r>
          </a:p>
          <a:p>
            <a:pPr eaLnBrk="0" fontAlgn="base" hangingPunct="0">
              <a:spcBef>
                <a:spcPct val="0"/>
              </a:spcBef>
              <a:spcAft>
                <a:spcPct val="0"/>
              </a:spcAft>
              <a:defRPr/>
            </a:pPr>
            <a:endParaRPr lang="en-US" dirty="0">
              <a:solidFill>
                <a:prstClr val="white"/>
              </a:solidFill>
              <a:latin typeface="Calibri" panose="020F0502020204030204"/>
              <a:cs typeface="Arial" panose="020B0604020202020204" pitchFamily="34" charset="0"/>
            </a:endParaRPr>
          </a:p>
        </p:txBody>
      </p:sp>
      <p:pic>
        <p:nvPicPr>
          <p:cNvPr id="6" name="Picture 2">
            <a:extLst>
              <a:ext uri="{FF2B5EF4-FFF2-40B4-BE49-F238E27FC236}">
                <a16:creationId xmlns:a16="http://schemas.microsoft.com/office/drawing/2014/main" id="{4F9720FC-3055-412F-9D2D-3AEDD9B50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82B2F1E1-575A-48CB-84EF-752964AC7428}"/>
              </a:ext>
            </a:extLst>
          </p:cNvPr>
          <p:cNvSpPr>
            <a:spLocks noGrp="1"/>
          </p:cNvSpPr>
          <p:nvPr>
            <p:ph type="title"/>
          </p:nvPr>
        </p:nvSpPr>
        <p:spPr/>
        <p:txBody>
          <a:bodyPr/>
          <a:lstStyle/>
          <a:p>
            <a:r>
              <a:rPr lang="en-US" altLang="en-US"/>
              <a:t>Offset Loading</a:t>
            </a:r>
          </a:p>
        </p:txBody>
      </p:sp>
      <p:sp>
        <p:nvSpPr>
          <p:cNvPr id="15363" name="Content Placeholder 2">
            <a:extLst>
              <a:ext uri="{FF2B5EF4-FFF2-40B4-BE49-F238E27FC236}">
                <a16:creationId xmlns:a16="http://schemas.microsoft.com/office/drawing/2014/main" id="{B01D6349-A02C-4227-A300-59C31B68E9E2}"/>
              </a:ext>
            </a:extLst>
          </p:cNvPr>
          <p:cNvSpPr>
            <a:spLocks noGrp="1"/>
          </p:cNvSpPr>
          <p:nvPr>
            <p:ph idx="1"/>
          </p:nvPr>
        </p:nvSpPr>
        <p:spPr>
          <a:xfrm>
            <a:off x="1981200" y="1295401"/>
            <a:ext cx="8229600" cy="4754563"/>
          </a:xfrm>
        </p:spPr>
        <p:txBody>
          <a:bodyPr/>
          <a:lstStyle/>
          <a:p>
            <a:r>
              <a:rPr lang="en-US" altLang="en-US" sz="2200"/>
              <a:t>Where the load is positioned on the strut head is also very critical</a:t>
            </a:r>
          </a:p>
          <a:p>
            <a:r>
              <a:rPr lang="en-US" altLang="en-US" sz="2200"/>
              <a:t>Be sure to know the impact of offset loading</a:t>
            </a:r>
          </a:p>
          <a:p>
            <a:r>
              <a:rPr lang="en-US" altLang="en-US" sz="2200"/>
              <a:t>A strut with a centered column load has a much greater capacity than a strut loaded eccentrically/offset</a:t>
            </a:r>
          </a:p>
          <a:p>
            <a:r>
              <a:rPr lang="en-US" altLang="en-US" sz="2200"/>
              <a:t>A concentric (centered) column load is a compression problem.  An eccentric (offset) column load is both a compression </a:t>
            </a:r>
            <a:r>
              <a:rPr lang="en-US" altLang="en-US" sz="2200" u="sng"/>
              <a:t>and</a:t>
            </a:r>
            <a:r>
              <a:rPr lang="en-US" altLang="en-US" sz="2200"/>
              <a:t> bending problem</a:t>
            </a:r>
          </a:p>
          <a:p>
            <a:endParaRPr lang="en-US" altLang="en-US" sz="2200"/>
          </a:p>
        </p:txBody>
      </p:sp>
      <p:pic>
        <p:nvPicPr>
          <p:cNvPr id="15364" name="Picture 2">
            <a:extLst>
              <a:ext uri="{FF2B5EF4-FFF2-40B4-BE49-F238E27FC236}">
                <a16:creationId xmlns:a16="http://schemas.microsoft.com/office/drawing/2014/main" id="{73FD7C00-F165-44DD-8981-3F7E0602F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1" y="3962400"/>
            <a:ext cx="41878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Image result for offset column loading">
            <a:extLst>
              <a:ext uri="{FF2B5EF4-FFF2-40B4-BE49-F238E27FC236}">
                <a16:creationId xmlns:a16="http://schemas.microsoft.com/office/drawing/2014/main" id="{1BEE3920-E4B0-4555-AB37-77D50EDCF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77" t="4858" r="26744" b="10257"/>
          <a:stretch>
            <a:fillRect/>
          </a:stretch>
        </p:blipFill>
        <p:spPr bwMode="auto">
          <a:xfrm>
            <a:off x="2616200" y="4013200"/>
            <a:ext cx="24130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EFB912B-87C2-450F-B7B5-846CFB57D910}"/>
              </a:ext>
            </a:extLst>
          </p:cNvPr>
          <p:cNvSpPr txBox="1"/>
          <p:nvPr/>
        </p:nvSpPr>
        <p:spPr>
          <a:xfrm>
            <a:off x="2362200" y="6283325"/>
            <a:ext cx="7848600" cy="431800"/>
          </a:xfrm>
          <a:prstGeom prst="rect">
            <a:avLst/>
          </a:prstGeom>
          <a:noFill/>
        </p:spPr>
        <p:txBody>
          <a:bodyPr>
            <a:spAutoFit/>
          </a:bodyPr>
          <a:lstStyle/>
          <a:p>
            <a:pPr eaLnBrk="0" fontAlgn="base" hangingPunct="0">
              <a:spcBef>
                <a:spcPct val="0"/>
              </a:spcBef>
              <a:spcAft>
                <a:spcPct val="0"/>
              </a:spcAft>
              <a:defRPr/>
            </a:pPr>
            <a:r>
              <a:rPr lang="en-US" sz="1100" dirty="0">
                <a:solidFill>
                  <a:prstClr val="black">
                    <a:lumMod val="50000"/>
                    <a:lumOff val="50000"/>
                  </a:prstClr>
                </a:solidFill>
                <a:latin typeface="Calibri" panose="020F0502020204030204"/>
                <a:cs typeface="Arial" panose="020B0604020202020204" pitchFamily="34" charset="0"/>
              </a:rPr>
              <a:t>Reference:  https://www.tapatalk.com/groups/the911forum/ozeco41-s-response-to-a-challenge-to-explain-initi-t779-s15.html</a:t>
            </a:r>
          </a:p>
          <a:p>
            <a:pPr eaLnBrk="0" fontAlgn="base" hangingPunct="0">
              <a:spcBef>
                <a:spcPct val="0"/>
              </a:spcBef>
              <a:spcAft>
                <a:spcPct val="0"/>
              </a:spcAft>
              <a:defRPr/>
            </a:pPr>
            <a:r>
              <a:rPr lang="en-US" sz="1100" dirty="0">
                <a:solidFill>
                  <a:prstClr val="black">
                    <a:lumMod val="50000"/>
                    <a:lumOff val="50000"/>
                  </a:prstClr>
                </a:solidFill>
                <a:latin typeface="Calibri" panose="020F0502020204030204"/>
                <a:cs typeface="Arial" panose="020B0604020202020204" pitchFamily="34" charset="0"/>
              </a:rPr>
              <a:t>https://www.mathalino.com/reviewer/engineering-mechanics/255-equivalent-loads-compression-member-eccentric-load</a:t>
            </a:r>
          </a:p>
        </p:txBody>
      </p:sp>
      <p:pic>
        <p:nvPicPr>
          <p:cNvPr id="8" name="Picture 2">
            <a:extLst>
              <a:ext uri="{FF2B5EF4-FFF2-40B4-BE49-F238E27FC236}">
                <a16:creationId xmlns:a16="http://schemas.microsoft.com/office/drawing/2014/main" id="{E28AC376-EF5A-4955-B081-110E6469A6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50E10A3D-B413-48FB-8C7F-95551468D26B}"/>
              </a:ext>
            </a:extLst>
          </p:cNvPr>
          <p:cNvSpPr>
            <a:spLocks noGrp="1"/>
          </p:cNvSpPr>
          <p:nvPr>
            <p:ph type="title"/>
          </p:nvPr>
        </p:nvSpPr>
        <p:spPr>
          <a:xfrm>
            <a:off x="1981200" y="-152400"/>
            <a:ext cx="8229600" cy="1143000"/>
          </a:xfrm>
        </p:spPr>
        <p:txBody>
          <a:bodyPr/>
          <a:lstStyle/>
          <a:p>
            <a:r>
              <a:rPr lang="en-US" altLang="en-US"/>
              <a:t>Super X-Strut®</a:t>
            </a:r>
          </a:p>
        </p:txBody>
      </p:sp>
      <p:pic>
        <p:nvPicPr>
          <p:cNvPr id="116739" name="Content Placeholder 14">
            <a:extLst>
              <a:ext uri="{FF2B5EF4-FFF2-40B4-BE49-F238E27FC236}">
                <a16:creationId xmlns:a16="http://schemas.microsoft.com/office/drawing/2014/main" id="{DDF0A0E5-1937-487B-AC1A-B7B98660B7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73339" y="914400"/>
            <a:ext cx="7045325" cy="5791200"/>
          </a:xfrm>
        </p:spPr>
      </p:pic>
      <p:pic>
        <p:nvPicPr>
          <p:cNvPr id="5" name="Picture 2">
            <a:extLst>
              <a:ext uri="{FF2B5EF4-FFF2-40B4-BE49-F238E27FC236}">
                <a16:creationId xmlns:a16="http://schemas.microsoft.com/office/drawing/2014/main" id="{AF5CF9CA-01BB-4754-8E76-1DD0228AB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A2FEE024-FADC-4BA5-98C7-A4B6EE09ADE1}"/>
              </a:ext>
            </a:extLst>
          </p:cNvPr>
          <p:cNvSpPr>
            <a:spLocks noGrp="1"/>
          </p:cNvSpPr>
          <p:nvPr>
            <p:ph type="title"/>
          </p:nvPr>
        </p:nvSpPr>
        <p:spPr>
          <a:xfrm>
            <a:off x="1981200" y="-152400"/>
            <a:ext cx="8229600" cy="1143000"/>
          </a:xfrm>
        </p:spPr>
        <p:txBody>
          <a:bodyPr/>
          <a:lstStyle/>
          <a:p>
            <a:r>
              <a:rPr lang="en-US" altLang="en-US"/>
              <a:t>Apex X-Strut®</a:t>
            </a:r>
          </a:p>
        </p:txBody>
      </p:sp>
      <p:sp>
        <p:nvSpPr>
          <p:cNvPr id="21" name="TextBox 20">
            <a:extLst>
              <a:ext uri="{FF2B5EF4-FFF2-40B4-BE49-F238E27FC236}">
                <a16:creationId xmlns:a16="http://schemas.microsoft.com/office/drawing/2014/main" id="{B4EEA6E4-3AC2-4AFE-B69D-DE56E1CA1B5E}"/>
              </a:ext>
            </a:extLst>
          </p:cNvPr>
          <p:cNvSpPr txBox="1"/>
          <p:nvPr/>
        </p:nvSpPr>
        <p:spPr>
          <a:xfrm>
            <a:off x="7467600" y="1438275"/>
            <a:ext cx="3119438" cy="4802188"/>
          </a:xfrm>
          <a:prstGeom prst="rect">
            <a:avLst/>
          </a:prstGeom>
          <a:noFill/>
        </p:spPr>
        <p:txBody>
          <a:bodyPr wrap="none">
            <a:spAutoFit/>
          </a:bodyPr>
          <a:lstStyle/>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Item # APX-STRT-L (Long Strut)</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Column WLL: 7,750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Lifting WLL: 6,000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Extended Height: 91.5"</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Collapsed Height: 58.75"</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Weight: 41 LBS</a:t>
            </a:r>
          </a:p>
          <a:p>
            <a:pPr eaLnBrk="0" fontAlgn="base" hangingPunct="0">
              <a:spcBef>
                <a:spcPct val="0"/>
              </a:spcBef>
              <a:spcAft>
                <a:spcPct val="0"/>
              </a:spcAft>
              <a:defRPr/>
            </a:pPr>
            <a:endParaRPr lang="en-US"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Item # APX-STRT-S (Short Strut)</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Column WLL: 12,500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Lifting WLL: 6,000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Extended Height: 62.75"</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Collapsed Height: 45.125"</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Weight: 33 LBS</a:t>
            </a:r>
          </a:p>
          <a:p>
            <a:pPr eaLnBrk="0" fontAlgn="base" hangingPunct="0">
              <a:spcBef>
                <a:spcPct val="0"/>
              </a:spcBef>
              <a:spcAft>
                <a:spcPct val="0"/>
              </a:spcAft>
              <a:defRPr/>
            </a:pPr>
            <a:endParaRPr lang="en-US"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*Able to add 36” of extension, </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limited to two extensions.</a:t>
            </a:r>
          </a:p>
          <a:p>
            <a:pPr eaLnBrk="0" fontAlgn="base" hangingPunct="0">
              <a:spcBef>
                <a:spcPct val="0"/>
              </a:spcBef>
              <a:spcAft>
                <a:spcPct val="0"/>
              </a:spcAft>
              <a:defRPr/>
            </a:pPr>
            <a:endParaRPr lang="en-US" dirty="0">
              <a:solidFill>
                <a:prstClr val="white"/>
              </a:solidFill>
              <a:latin typeface="Calibri" panose="020F0502020204030204"/>
              <a:cs typeface="Arial" panose="020B0604020202020204" pitchFamily="34" charset="0"/>
            </a:endParaRPr>
          </a:p>
        </p:txBody>
      </p:sp>
      <p:pic>
        <p:nvPicPr>
          <p:cNvPr id="117764" name="Picture 2">
            <a:extLst>
              <a:ext uri="{FF2B5EF4-FFF2-40B4-BE49-F238E27FC236}">
                <a16:creationId xmlns:a16="http://schemas.microsoft.com/office/drawing/2014/main" id="{4BF46E13-D42E-4F10-8259-BDC54920D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762001"/>
            <a:ext cx="5191125" cy="60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8A1DFB03-8139-4E5C-A99D-B41227FEB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33DE7C73-A7EC-4507-B628-61B5223E5E75}"/>
              </a:ext>
            </a:extLst>
          </p:cNvPr>
          <p:cNvSpPr>
            <a:spLocks noGrp="1"/>
          </p:cNvSpPr>
          <p:nvPr>
            <p:ph type="title"/>
          </p:nvPr>
        </p:nvSpPr>
        <p:spPr>
          <a:xfrm>
            <a:off x="1981200" y="-152400"/>
            <a:ext cx="8229600" cy="1143000"/>
          </a:xfrm>
        </p:spPr>
        <p:txBody>
          <a:bodyPr/>
          <a:lstStyle/>
          <a:p>
            <a:r>
              <a:rPr lang="en-US" altLang="en-US"/>
              <a:t>Apex X-Strut®</a:t>
            </a:r>
          </a:p>
        </p:txBody>
      </p:sp>
      <p:pic>
        <p:nvPicPr>
          <p:cNvPr id="118787" name="Content Placeholder 4">
            <a:extLst>
              <a:ext uri="{FF2B5EF4-FFF2-40B4-BE49-F238E27FC236}">
                <a16:creationId xmlns:a16="http://schemas.microsoft.com/office/drawing/2014/main" id="{89620CAD-1600-4161-934E-237FF7619D2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133" t="2568"/>
          <a:stretch>
            <a:fillRect/>
          </a:stretch>
        </p:blipFill>
        <p:spPr>
          <a:xfrm>
            <a:off x="2447925" y="762000"/>
            <a:ext cx="7296150" cy="6034088"/>
          </a:xfrm>
        </p:spPr>
      </p:pic>
      <p:pic>
        <p:nvPicPr>
          <p:cNvPr id="5" name="Picture 2">
            <a:extLst>
              <a:ext uri="{FF2B5EF4-FFF2-40B4-BE49-F238E27FC236}">
                <a16:creationId xmlns:a16="http://schemas.microsoft.com/office/drawing/2014/main" id="{B9220A80-1082-4EDB-A7DC-C24E8B74F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D16B2773-1A85-490A-B354-BED77D7B9EF5}"/>
              </a:ext>
            </a:extLst>
          </p:cNvPr>
          <p:cNvSpPr>
            <a:spLocks noGrp="1"/>
          </p:cNvSpPr>
          <p:nvPr>
            <p:ph type="title"/>
          </p:nvPr>
        </p:nvSpPr>
        <p:spPr>
          <a:xfrm>
            <a:off x="1981200" y="-152400"/>
            <a:ext cx="8229600" cy="1143000"/>
          </a:xfrm>
        </p:spPr>
        <p:txBody>
          <a:bodyPr/>
          <a:lstStyle/>
          <a:p>
            <a:r>
              <a:rPr lang="en-US" altLang="en-US"/>
              <a:t>Auto X-Strut®</a:t>
            </a:r>
          </a:p>
        </p:txBody>
      </p:sp>
      <p:sp>
        <p:nvSpPr>
          <p:cNvPr id="21" name="TextBox 20">
            <a:extLst>
              <a:ext uri="{FF2B5EF4-FFF2-40B4-BE49-F238E27FC236}">
                <a16:creationId xmlns:a16="http://schemas.microsoft.com/office/drawing/2014/main" id="{98F78656-3434-43D6-AE20-286DC67270D3}"/>
              </a:ext>
            </a:extLst>
          </p:cNvPr>
          <p:cNvSpPr txBox="1"/>
          <p:nvPr/>
        </p:nvSpPr>
        <p:spPr>
          <a:xfrm>
            <a:off x="7467600" y="1438275"/>
            <a:ext cx="3163888" cy="4802188"/>
          </a:xfrm>
          <a:prstGeom prst="rect">
            <a:avLst/>
          </a:prstGeom>
          <a:noFill/>
        </p:spPr>
        <p:txBody>
          <a:bodyPr wrap="none">
            <a:spAutoFit/>
          </a:bodyPr>
          <a:lstStyle/>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Item # ATX-STRT-L (Long Strut)</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Column WLL: 3,250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Lifting WLL: 2,500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Extended Height: 88.25"</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Collapsed Height: 54.5"</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Weight: 33 LBS</a:t>
            </a:r>
          </a:p>
          <a:p>
            <a:pPr eaLnBrk="0" fontAlgn="base" hangingPunct="0">
              <a:spcBef>
                <a:spcPct val="0"/>
              </a:spcBef>
              <a:spcAft>
                <a:spcPct val="0"/>
              </a:spcAft>
              <a:defRPr/>
            </a:pPr>
            <a:endParaRPr lang="en-US"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Item # ATX-STRT-S (Short Strut)</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Column WLL: 3,250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Lifting WLL: 2,500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Extended Height: 67"</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Collapsed Height: 44"</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Weight: 30 LBS</a:t>
            </a:r>
          </a:p>
          <a:p>
            <a:pPr eaLnBrk="0" fontAlgn="base" hangingPunct="0">
              <a:spcBef>
                <a:spcPct val="0"/>
              </a:spcBef>
              <a:spcAft>
                <a:spcPct val="0"/>
              </a:spcAft>
              <a:defRPr/>
            </a:pPr>
            <a:endParaRPr lang="en-US"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*Able to add 36” of extension, </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limited to two extensions.</a:t>
            </a:r>
          </a:p>
          <a:p>
            <a:pPr eaLnBrk="0" fontAlgn="base" hangingPunct="0">
              <a:spcBef>
                <a:spcPct val="0"/>
              </a:spcBef>
              <a:spcAft>
                <a:spcPct val="0"/>
              </a:spcAft>
              <a:defRPr/>
            </a:pPr>
            <a:endParaRPr lang="en-US" dirty="0">
              <a:solidFill>
                <a:prstClr val="white"/>
              </a:solidFill>
              <a:latin typeface="Calibri" panose="020F0502020204030204"/>
              <a:cs typeface="Arial" panose="020B0604020202020204" pitchFamily="34" charset="0"/>
            </a:endParaRPr>
          </a:p>
        </p:txBody>
      </p:sp>
      <p:pic>
        <p:nvPicPr>
          <p:cNvPr id="119812" name="Picture 3">
            <a:extLst>
              <a:ext uri="{FF2B5EF4-FFF2-40B4-BE49-F238E27FC236}">
                <a16:creationId xmlns:a16="http://schemas.microsoft.com/office/drawing/2014/main" id="{09262004-2723-4EC2-810B-3FF9487C6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762001"/>
            <a:ext cx="5629275" cy="600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9002CE64-8AAC-40A0-B407-2D244AD03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D1D88D57-4CCE-4C54-8D2F-396BFA350559}"/>
              </a:ext>
            </a:extLst>
          </p:cNvPr>
          <p:cNvSpPr>
            <a:spLocks noGrp="1"/>
          </p:cNvSpPr>
          <p:nvPr>
            <p:ph type="title"/>
          </p:nvPr>
        </p:nvSpPr>
        <p:spPr>
          <a:xfrm>
            <a:off x="1981200" y="-152400"/>
            <a:ext cx="8229600" cy="1143000"/>
          </a:xfrm>
        </p:spPr>
        <p:txBody>
          <a:bodyPr/>
          <a:lstStyle/>
          <a:p>
            <a:r>
              <a:rPr lang="en-US" altLang="en-US"/>
              <a:t>Auto X-Strut®</a:t>
            </a:r>
          </a:p>
        </p:txBody>
      </p:sp>
      <p:pic>
        <p:nvPicPr>
          <p:cNvPr id="120835" name="Content Placeholder 6">
            <a:extLst>
              <a:ext uri="{FF2B5EF4-FFF2-40B4-BE49-F238E27FC236}">
                <a16:creationId xmlns:a16="http://schemas.microsoft.com/office/drawing/2014/main" id="{4B4F095F-DE28-4F0D-BA95-43FB326C9FE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76525" y="762001"/>
            <a:ext cx="6838950" cy="5973763"/>
          </a:xfrm>
        </p:spPr>
      </p:pic>
      <p:pic>
        <p:nvPicPr>
          <p:cNvPr id="5" name="Picture 2">
            <a:extLst>
              <a:ext uri="{FF2B5EF4-FFF2-40B4-BE49-F238E27FC236}">
                <a16:creationId xmlns:a16="http://schemas.microsoft.com/office/drawing/2014/main" id="{D68E15C2-A4FA-4337-8333-6B9EBB9BFF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68F21DF4-69A0-4911-B656-49FB2B1783A4}"/>
              </a:ext>
            </a:extLst>
          </p:cNvPr>
          <p:cNvSpPr>
            <a:spLocks noGrp="1"/>
          </p:cNvSpPr>
          <p:nvPr>
            <p:ph type="title"/>
          </p:nvPr>
        </p:nvSpPr>
        <p:spPr>
          <a:xfrm>
            <a:off x="1981200" y="-152400"/>
            <a:ext cx="8229600" cy="1143000"/>
          </a:xfrm>
        </p:spPr>
        <p:txBody>
          <a:bodyPr/>
          <a:lstStyle/>
          <a:p>
            <a:r>
              <a:rPr lang="en-US" altLang="en-US"/>
              <a:t>Aluminum X-Strut®</a:t>
            </a:r>
          </a:p>
        </p:txBody>
      </p:sp>
      <p:sp>
        <p:nvSpPr>
          <p:cNvPr id="21" name="TextBox 20">
            <a:extLst>
              <a:ext uri="{FF2B5EF4-FFF2-40B4-BE49-F238E27FC236}">
                <a16:creationId xmlns:a16="http://schemas.microsoft.com/office/drawing/2014/main" id="{7574095E-89C1-4D9E-8849-A7037A48ACC2}"/>
              </a:ext>
            </a:extLst>
          </p:cNvPr>
          <p:cNvSpPr txBox="1"/>
          <p:nvPr/>
        </p:nvSpPr>
        <p:spPr>
          <a:xfrm>
            <a:off x="7467601" y="844550"/>
            <a:ext cx="2989263" cy="5632450"/>
          </a:xfrm>
          <a:prstGeom prst="rect">
            <a:avLst/>
          </a:prstGeom>
          <a:noFill/>
        </p:spPr>
        <p:txBody>
          <a:bodyPr wrap="none">
            <a:spAutoFit/>
          </a:bodyPr>
          <a:lstStyle/>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Item # ALX-STRT (Long Strut)</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Column WLL: 9,700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Lifting WLL: 6,000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Extended Height: 98"</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Collapsed Height: 56"</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Weight: 42 LBS</a:t>
            </a:r>
          </a:p>
          <a:p>
            <a:pPr eaLnBrk="0" fontAlgn="base" hangingPunct="0">
              <a:spcBef>
                <a:spcPct val="0"/>
              </a:spcBef>
              <a:spcAft>
                <a:spcPct val="0"/>
              </a:spcAft>
              <a:defRPr/>
            </a:pPr>
            <a:endParaRPr lang="en-US"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Item # SAX-STRT (Short Strut)</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Column WLL: 9,700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Lifting WLL: 6,000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Extended Height: 66"</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Collapsed Height: 40"</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Weight: 30 LBS</a:t>
            </a:r>
          </a:p>
          <a:p>
            <a:pPr eaLnBrk="0" fontAlgn="base" hangingPunct="0">
              <a:spcBef>
                <a:spcPct val="0"/>
              </a:spcBef>
              <a:spcAft>
                <a:spcPct val="0"/>
              </a:spcAft>
              <a:defRPr/>
            </a:pPr>
            <a:endParaRPr lang="en-US"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Item # ALX-STRT-PH (Phoenix)</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Column WLL: 9,700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Lifting WLL: 6,000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Extended Height: 86.25"</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Collapsed Height: 50"</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Weight: 37 LBS</a:t>
            </a:r>
          </a:p>
        </p:txBody>
      </p:sp>
      <p:pic>
        <p:nvPicPr>
          <p:cNvPr id="121860" name="Picture 2">
            <a:extLst>
              <a:ext uri="{FF2B5EF4-FFF2-40B4-BE49-F238E27FC236}">
                <a16:creationId xmlns:a16="http://schemas.microsoft.com/office/drawing/2014/main" id="{2AD5E2F0-0053-4ACF-A3C7-EB6169AC7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35014"/>
            <a:ext cx="5556250"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E24A158E-EA12-465D-943B-D30F4EF2E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CD13FED1-7F18-4B19-A317-29F92A06DB2F}"/>
              </a:ext>
            </a:extLst>
          </p:cNvPr>
          <p:cNvSpPr>
            <a:spLocks noGrp="1"/>
          </p:cNvSpPr>
          <p:nvPr>
            <p:ph type="title"/>
          </p:nvPr>
        </p:nvSpPr>
        <p:spPr>
          <a:xfrm>
            <a:off x="1981200" y="-152400"/>
            <a:ext cx="8229600" cy="1143000"/>
          </a:xfrm>
        </p:spPr>
        <p:txBody>
          <a:bodyPr/>
          <a:lstStyle/>
          <a:p>
            <a:r>
              <a:rPr lang="en-US" altLang="en-US"/>
              <a:t>Aluminum X-Strut®</a:t>
            </a:r>
          </a:p>
        </p:txBody>
      </p:sp>
      <p:pic>
        <p:nvPicPr>
          <p:cNvPr id="122883" name="Content Placeholder 4">
            <a:extLst>
              <a:ext uri="{FF2B5EF4-FFF2-40B4-BE49-F238E27FC236}">
                <a16:creationId xmlns:a16="http://schemas.microsoft.com/office/drawing/2014/main" id="{A9D487A9-44D2-49B0-9A3B-CC70B5FD77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00339" y="762000"/>
            <a:ext cx="6791325" cy="6064250"/>
          </a:xfrm>
        </p:spPr>
      </p:pic>
      <p:pic>
        <p:nvPicPr>
          <p:cNvPr id="5" name="Picture 2">
            <a:extLst>
              <a:ext uri="{FF2B5EF4-FFF2-40B4-BE49-F238E27FC236}">
                <a16:creationId xmlns:a16="http://schemas.microsoft.com/office/drawing/2014/main" id="{F773F1C8-81FB-45D7-B6CF-45BA9F76E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139A78E7-E0B1-4721-B370-4858F420DCB6}"/>
              </a:ext>
            </a:extLst>
          </p:cNvPr>
          <p:cNvSpPr>
            <a:spLocks noGrp="1"/>
          </p:cNvSpPr>
          <p:nvPr>
            <p:ph type="title"/>
          </p:nvPr>
        </p:nvSpPr>
        <p:spPr>
          <a:xfrm>
            <a:off x="1981200" y="-152400"/>
            <a:ext cx="8229600" cy="1143000"/>
          </a:xfrm>
        </p:spPr>
        <p:txBody>
          <a:bodyPr/>
          <a:lstStyle/>
          <a:p>
            <a:r>
              <a:rPr lang="en-US" altLang="en-US"/>
              <a:t>Steel X-Strut®</a:t>
            </a:r>
          </a:p>
        </p:txBody>
      </p:sp>
      <p:sp>
        <p:nvSpPr>
          <p:cNvPr id="21" name="TextBox 20">
            <a:extLst>
              <a:ext uri="{FF2B5EF4-FFF2-40B4-BE49-F238E27FC236}">
                <a16:creationId xmlns:a16="http://schemas.microsoft.com/office/drawing/2014/main" id="{536EFF41-908C-4719-933D-0411DE3EAEB9}"/>
              </a:ext>
            </a:extLst>
          </p:cNvPr>
          <p:cNvSpPr txBox="1"/>
          <p:nvPr/>
        </p:nvSpPr>
        <p:spPr>
          <a:xfrm>
            <a:off x="7391401" y="1749425"/>
            <a:ext cx="2963863" cy="3968750"/>
          </a:xfrm>
          <a:prstGeom prst="rect">
            <a:avLst/>
          </a:prstGeom>
          <a:noFill/>
        </p:spPr>
        <p:txBody>
          <a:bodyPr wrap="none">
            <a:spAutoFit/>
          </a:bodyPr>
          <a:lstStyle/>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Item # STX-STRT (Long Strut)</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Column WLL: 4,000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Lifting WLL: 4,000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Extended Height: 81.5"</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Collapsed Height: 53.5"</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Weight: 38 LBS</a:t>
            </a:r>
          </a:p>
          <a:p>
            <a:pPr eaLnBrk="0" fontAlgn="base" hangingPunct="0">
              <a:spcBef>
                <a:spcPct val="0"/>
              </a:spcBef>
              <a:spcAft>
                <a:spcPct val="0"/>
              </a:spcAft>
              <a:defRPr/>
            </a:pPr>
            <a:endParaRPr lang="en-US"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Item # SSX-STRT (Short Strut)</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Column WLL: 4,000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Lifting WLL: 4,000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Extended Height: 59"</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Collapsed Height: 40"</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Weight: 27 LBS</a:t>
            </a:r>
          </a:p>
          <a:p>
            <a:pPr eaLnBrk="0" fontAlgn="base" hangingPunct="0">
              <a:spcBef>
                <a:spcPct val="0"/>
              </a:spcBef>
              <a:spcAft>
                <a:spcPct val="0"/>
              </a:spcAft>
              <a:defRPr/>
            </a:pPr>
            <a:endParaRPr lang="en-US" dirty="0">
              <a:solidFill>
                <a:prstClr val="white"/>
              </a:solidFill>
              <a:latin typeface="Calibri" panose="020F0502020204030204"/>
              <a:cs typeface="Arial" panose="020B0604020202020204" pitchFamily="34" charset="0"/>
            </a:endParaRPr>
          </a:p>
        </p:txBody>
      </p:sp>
      <p:pic>
        <p:nvPicPr>
          <p:cNvPr id="123908" name="Picture 3">
            <a:extLst>
              <a:ext uri="{FF2B5EF4-FFF2-40B4-BE49-F238E27FC236}">
                <a16:creationId xmlns:a16="http://schemas.microsoft.com/office/drawing/2014/main" id="{4A532167-4FE7-485E-BBC0-B23E6977DD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1" y="752475"/>
            <a:ext cx="5781675"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71054EB5-1D90-4C0E-9D21-6AD8BDDBE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7976CF53-5488-4982-81F6-CE966518348F}"/>
              </a:ext>
            </a:extLst>
          </p:cNvPr>
          <p:cNvSpPr>
            <a:spLocks noGrp="1"/>
          </p:cNvSpPr>
          <p:nvPr>
            <p:ph type="title"/>
          </p:nvPr>
        </p:nvSpPr>
        <p:spPr>
          <a:xfrm>
            <a:off x="1981200" y="-152400"/>
            <a:ext cx="8229600" cy="1143000"/>
          </a:xfrm>
        </p:spPr>
        <p:txBody>
          <a:bodyPr/>
          <a:lstStyle/>
          <a:p>
            <a:r>
              <a:rPr lang="en-US" altLang="en-US"/>
              <a:t>Steel X-Strut®</a:t>
            </a:r>
          </a:p>
        </p:txBody>
      </p:sp>
      <p:pic>
        <p:nvPicPr>
          <p:cNvPr id="124931" name="Content Placeholder 5">
            <a:extLst>
              <a:ext uri="{FF2B5EF4-FFF2-40B4-BE49-F238E27FC236}">
                <a16:creationId xmlns:a16="http://schemas.microsoft.com/office/drawing/2014/main" id="{FEBFBD67-AB1B-4A10-A8F6-28ABDE867A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09850" y="762000"/>
            <a:ext cx="6972300" cy="6002338"/>
          </a:xfrm>
        </p:spPr>
      </p:pic>
      <p:pic>
        <p:nvPicPr>
          <p:cNvPr id="5" name="Picture 2">
            <a:extLst>
              <a:ext uri="{FF2B5EF4-FFF2-40B4-BE49-F238E27FC236}">
                <a16:creationId xmlns:a16="http://schemas.microsoft.com/office/drawing/2014/main" id="{731D10BC-B77C-4699-A9B0-D83AA4F0A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AAA7A9C3-FAE6-4C68-ABBC-FB87AD8F836E}"/>
              </a:ext>
            </a:extLst>
          </p:cNvPr>
          <p:cNvSpPr>
            <a:spLocks noGrp="1"/>
          </p:cNvSpPr>
          <p:nvPr>
            <p:ph type="title"/>
          </p:nvPr>
        </p:nvSpPr>
        <p:spPr>
          <a:xfrm>
            <a:off x="1981200" y="-152400"/>
            <a:ext cx="8229600" cy="1143000"/>
          </a:xfrm>
        </p:spPr>
        <p:txBody>
          <a:bodyPr/>
          <a:lstStyle/>
          <a:p>
            <a:r>
              <a:rPr lang="en-US" altLang="en-US"/>
              <a:t>RJ3 Jackstand</a:t>
            </a:r>
          </a:p>
        </p:txBody>
      </p:sp>
      <p:sp>
        <p:nvSpPr>
          <p:cNvPr id="21" name="TextBox 20">
            <a:extLst>
              <a:ext uri="{FF2B5EF4-FFF2-40B4-BE49-F238E27FC236}">
                <a16:creationId xmlns:a16="http://schemas.microsoft.com/office/drawing/2014/main" id="{64F59127-6E72-4115-ADCC-88355A632F6C}"/>
              </a:ext>
            </a:extLst>
          </p:cNvPr>
          <p:cNvSpPr txBox="1"/>
          <p:nvPr/>
        </p:nvSpPr>
        <p:spPr>
          <a:xfrm>
            <a:off x="4264026" y="838200"/>
            <a:ext cx="6403975" cy="5754688"/>
          </a:xfrm>
          <a:prstGeom prst="rect">
            <a:avLst/>
          </a:prstGeom>
          <a:noFill/>
        </p:spPr>
        <p:txBody>
          <a:bodyPr>
            <a:spAutoFit/>
          </a:bodyPr>
          <a:lstStyle/>
          <a:p>
            <a:pPr eaLnBrk="0" fontAlgn="base" hangingPunct="0">
              <a:spcBef>
                <a:spcPct val="0"/>
              </a:spcBef>
              <a:spcAft>
                <a:spcPct val="0"/>
              </a:spcAft>
              <a:defRPr/>
            </a:pPr>
            <a:r>
              <a:rPr lang="en-US" sz="1600" cap="all" dirty="0">
                <a:solidFill>
                  <a:prstClr val="white"/>
                </a:solidFill>
                <a:latin typeface="Calibri" panose="020F0502020204030204"/>
                <a:cs typeface="Arial" panose="020B0604020202020204" pitchFamily="34" charset="0"/>
              </a:rPr>
              <a:t>FEATURES</a:t>
            </a: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2:1 Safety Factor </a:t>
            </a:r>
            <a:r>
              <a:rPr lang="en-US" sz="1600" dirty="0">
                <a:solidFill>
                  <a:prstClr val="white"/>
                </a:solidFill>
                <a:latin typeface="Calibri" panose="020F0502020204030204"/>
                <a:cs typeface="Arial" panose="020B0604020202020204" pitchFamily="34" charset="0"/>
              </a:rPr>
              <a:t>on strut, jack and accessories.</a:t>
            </a:r>
            <a:endParaRPr lang="en-US" sz="1600" b="1"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Integrated Jack </a:t>
            </a:r>
            <a:r>
              <a:rPr lang="en-US" sz="1600" dirty="0">
                <a:solidFill>
                  <a:prstClr val="white"/>
                </a:solidFill>
                <a:latin typeface="Calibri" panose="020F0502020204030204"/>
                <a:cs typeface="Arial" panose="020B0604020202020204" pitchFamily="34" charset="0"/>
              </a:rPr>
              <a:t>provides 4,000 lbs. of built-in lifting power (2:1)</a:t>
            </a:r>
            <a:endParaRPr lang="en-US" sz="1600" b="1"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Modular Design </a:t>
            </a:r>
            <a:r>
              <a:rPr lang="en-US" sz="1600" dirty="0">
                <a:solidFill>
                  <a:prstClr val="white"/>
                </a:solidFill>
                <a:latin typeface="Calibri" panose="020F0502020204030204"/>
                <a:cs typeface="Arial" panose="020B0604020202020204" pitchFamily="34" charset="0"/>
              </a:rPr>
              <a:t>allows for multiple configurations to suit your needs.</a:t>
            </a:r>
            <a:endParaRPr lang="en-US" sz="1600" b="1"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Rugged Steel Construction </a:t>
            </a:r>
            <a:r>
              <a:rPr lang="en-US" sz="1600" dirty="0">
                <a:solidFill>
                  <a:prstClr val="white"/>
                </a:solidFill>
                <a:latin typeface="Calibri" panose="020F0502020204030204"/>
                <a:cs typeface="Arial" panose="020B0604020202020204" pitchFamily="34" charset="0"/>
              </a:rPr>
              <a:t>provides durability.</a:t>
            </a:r>
            <a:endParaRPr lang="en-US" sz="1600" b="1"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Pinned End Fittings </a:t>
            </a:r>
            <a:r>
              <a:rPr lang="en-US" sz="1600" dirty="0">
                <a:solidFill>
                  <a:prstClr val="white"/>
                </a:solidFill>
                <a:latin typeface="Calibri" panose="020F0502020204030204"/>
                <a:cs typeface="Arial" panose="020B0604020202020204" pitchFamily="34" charset="0"/>
              </a:rPr>
              <a:t>allow you to easily swap out heads for your application.</a:t>
            </a:r>
            <a:endParaRPr lang="en-US" sz="1600" b="1"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Swivel CRG Head Fitting </a:t>
            </a:r>
            <a:r>
              <a:rPr lang="en-US" sz="1600" dirty="0">
                <a:solidFill>
                  <a:prstClr val="white"/>
                </a:solidFill>
                <a:latin typeface="Calibri" panose="020F0502020204030204"/>
                <a:cs typeface="Arial" panose="020B0604020202020204" pitchFamily="34" charset="0"/>
              </a:rPr>
              <a:t>comes standard, allowing for a wide range of purchase points.</a:t>
            </a:r>
            <a:endParaRPr lang="en-US" sz="1600" b="1"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Base-Mounted D-Rings </a:t>
            </a:r>
            <a:r>
              <a:rPr lang="en-US" sz="1600" dirty="0">
                <a:solidFill>
                  <a:prstClr val="white"/>
                </a:solidFill>
                <a:latin typeface="Calibri" panose="020F0502020204030204"/>
                <a:cs typeface="Arial" panose="020B0604020202020204" pitchFamily="34" charset="0"/>
              </a:rPr>
              <a:t>allow you to attach different straps or secure with stakes or pickets.</a:t>
            </a:r>
            <a:endParaRPr lang="en-US" sz="1600" b="1"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CAM Buckle Straps </a:t>
            </a:r>
            <a:r>
              <a:rPr lang="en-US" sz="1600" dirty="0">
                <a:solidFill>
                  <a:prstClr val="white"/>
                </a:solidFill>
                <a:latin typeface="Calibri" panose="020F0502020204030204"/>
                <a:cs typeface="Arial" panose="020B0604020202020204" pitchFamily="34" charset="0"/>
              </a:rPr>
              <a:t>come pre-attached to the strut base for quick deployment.</a:t>
            </a:r>
            <a:endParaRPr lang="en-US" sz="1600" b="1"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18" Extension Tubing </a:t>
            </a:r>
            <a:r>
              <a:rPr lang="en-US" sz="1600" dirty="0">
                <a:solidFill>
                  <a:prstClr val="white"/>
                </a:solidFill>
                <a:latin typeface="Calibri" panose="020F0502020204030204"/>
                <a:cs typeface="Arial" panose="020B0604020202020204" pitchFamily="34" charset="0"/>
              </a:rPr>
              <a:t>included with strut for alternate configurations.</a:t>
            </a:r>
            <a:endParaRPr lang="en-US" sz="1600" b="1"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RAM Configuration </a:t>
            </a:r>
            <a:r>
              <a:rPr lang="en-US" sz="1600" dirty="0">
                <a:solidFill>
                  <a:prstClr val="white"/>
                </a:solidFill>
                <a:latin typeface="Calibri" panose="020F0502020204030204"/>
                <a:cs typeface="Arial" panose="020B0604020202020204" pitchFamily="34" charset="0"/>
              </a:rPr>
              <a:t>turns the strut into a short ram (with additional end fitting-see catalog).</a:t>
            </a:r>
          </a:p>
          <a:p>
            <a:pPr eaLnBrk="0" fontAlgn="base" hangingPunct="0">
              <a:spcBef>
                <a:spcPct val="0"/>
              </a:spcBef>
              <a:spcAft>
                <a:spcPct val="0"/>
              </a:spcAft>
              <a:defRPr/>
            </a:pPr>
            <a:endParaRPr lang="en-US" sz="1600" b="1"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endParaRPr lang="en-US" sz="1600" cap="all"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Column WLL: </a:t>
            </a:r>
            <a:r>
              <a:rPr lang="en-US" sz="1600" dirty="0">
                <a:solidFill>
                  <a:prstClr val="white"/>
                </a:solidFill>
                <a:latin typeface="Calibri" panose="020F0502020204030204"/>
                <a:cs typeface="Arial" panose="020B0604020202020204" pitchFamily="34" charset="0"/>
              </a:rPr>
              <a:t>4,000 LBS.</a:t>
            </a:r>
            <a:endParaRPr lang="en-US" sz="1600" b="1"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Lifting WLL: </a:t>
            </a:r>
            <a:r>
              <a:rPr lang="en-US" sz="1600" dirty="0">
                <a:solidFill>
                  <a:prstClr val="white"/>
                </a:solidFill>
                <a:latin typeface="Calibri" panose="020F0502020204030204"/>
                <a:cs typeface="Arial" panose="020B0604020202020204" pitchFamily="34" charset="0"/>
              </a:rPr>
              <a:t>4,000 LBS</a:t>
            </a:r>
            <a:endParaRPr lang="en-US" sz="1600" b="1"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Extended Height: </a:t>
            </a:r>
            <a:r>
              <a:rPr lang="en-US" sz="1600" dirty="0">
                <a:solidFill>
                  <a:prstClr val="white"/>
                </a:solidFill>
                <a:latin typeface="Calibri" panose="020F0502020204030204"/>
                <a:cs typeface="Arial" panose="020B0604020202020204" pitchFamily="34" charset="0"/>
              </a:rPr>
              <a:t>106"</a:t>
            </a:r>
            <a:endParaRPr lang="en-US" sz="1600" b="1"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Collapsed Height: </a:t>
            </a:r>
            <a:r>
              <a:rPr lang="en-US" sz="1600" dirty="0">
                <a:solidFill>
                  <a:prstClr val="white"/>
                </a:solidFill>
                <a:latin typeface="Calibri" panose="020F0502020204030204"/>
                <a:cs typeface="Arial" panose="020B0604020202020204" pitchFamily="34" charset="0"/>
              </a:rPr>
              <a:t>52.5”</a:t>
            </a:r>
            <a:endParaRPr lang="en-US" sz="1600" b="1"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Weight: </a:t>
            </a:r>
            <a:r>
              <a:rPr lang="en-US" sz="1600" dirty="0">
                <a:solidFill>
                  <a:prstClr val="white"/>
                </a:solidFill>
                <a:latin typeface="Calibri" panose="020F0502020204030204"/>
                <a:cs typeface="Arial" panose="020B0604020202020204" pitchFamily="34" charset="0"/>
              </a:rPr>
              <a:t>53 LBS</a:t>
            </a:r>
            <a:endParaRPr lang="en-US" sz="1600" b="1" dirty="0">
              <a:solidFill>
                <a:prstClr val="white"/>
              </a:solidFill>
              <a:latin typeface="Calibri" panose="020F0502020204030204"/>
              <a:cs typeface="Arial" panose="020B0604020202020204" pitchFamily="34" charset="0"/>
            </a:endParaRPr>
          </a:p>
        </p:txBody>
      </p:sp>
      <p:pic>
        <p:nvPicPr>
          <p:cNvPr id="125956" name="Picture 2">
            <a:extLst>
              <a:ext uri="{FF2B5EF4-FFF2-40B4-BE49-F238E27FC236}">
                <a16:creationId xmlns:a16="http://schemas.microsoft.com/office/drawing/2014/main" id="{871B30EA-6607-43FD-8A82-6FBD784799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838200"/>
            <a:ext cx="2587625"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38F6CAA7-EBC6-488D-AEA5-701899C2D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a:extLst>
              <a:ext uri="{FF2B5EF4-FFF2-40B4-BE49-F238E27FC236}">
                <a16:creationId xmlns:a16="http://schemas.microsoft.com/office/drawing/2014/main" id="{C62CC144-0AB4-415F-902F-9138BB708819}"/>
              </a:ext>
            </a:extLst>
          </p:cNvPr>
          <p:cNvSpPr>
            <a:spLocks noGrp="1"/>
          </p:cNvSpPr>
          <p:nvPr>
            <p:ph type="title"/>
          </p:nvPr>
        </p:nvSpPr>
        <p:spPr>
          <a:xfrm>
            <a:off x="1600200" y="0"/>
            <a:ext cx="8991600" cy="838200"/>
          </a:xfrm>
        </p:spPr>
        <p:txBody>
          <a:bodyPr/>
          <a:lstStyle/>
          <a:p>
            <a:r>
              <a:rPr lang="en-US" altLang="en-US" sz="2800"/>
              <a:t>Strut Loading—</a:t>
            </a:r>
            <a:br>
              <a:rPr lang="en-US" altLang="en-US" sz="2400"/>
            </a:br>
            <a:r>
              <a:rPr lang="en-US" altLang="en-US" sz="2400"/>
              <a:t>Concentric vs. Eccentric (Column Center vs. Offset)</a:t>
            </a:r>
          </a:p>
        </p:txBody>
      </p:sp>
      <p:pic>
        <p:nvPicPr>
          <p:cNvPr id="16387" name="Content Placeholder 8">
            <a:extLst>
              <a:ext uri="{FF2B5EF4-FFF2-40B4-BE49-F238E27FC236}">
                <a16:creationId xmlns:a16="http://schemas.microsoft.com/office/drawing/2014/main" id="{17A4DDFE-0CD0-4440-89D5-81AB6161BC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838201"/>
            <a:ext cx="5937250" cy="5991225"/>
          </a:xfrm>
        </p:spPr>
      </p:pic>
      <p:sp>
        <p:nvSpPr>
          <p:cNvPr id="2" name="TextBox 1">
            <a:extLst>
              <a:ext uri="{FF2B5EF4-FFF2-40B4-BE49-F238E27FC236}">
                <a16:creationId xmlns:a16="http://schemas.microsoft.com/office/drawing/2014/main" id="{49E15F51-1FE9-48BB-BF55-E1B7F1CF278E}"/>
              </a:ext>
            </a:extLst>
          </p:cNvPr>
          <p:cNvSpPr txBox="1"/>
          <p:nvPr/>
        </p:nvSpPr>
        <p:spPr>
          <a:xfrm>
            <a:off x="7766050" y="2601913"/>
            <a:ext cx="2749550" cy="2462212"/>
          </a:xfrm>
          <a:prstGeom prst="rect">
            <a:avLst/>
          </a:prstGeom>
          <a:noFill/>
        </p:spPr>
        <p:txBody>
          <a:bodyPr>
            <a:spAutoFit/>
          </a:bodyPr>
          <a:lstStyle/>
          <a:p>
            <a:pPr algn="ctr" eaLnBrk="0" fontAlgn="base" hangingPunct="0">
              <a:spcBef>
                <a:spcPct val="0"/>
              </a:spcBef>
              <a:spcAft>
                <a:spcPct val="0"/>
              </a:spcAft>
              <a:defRPr/>
            </a:pPr>
            <a:r>
              <a:rPr lang="en-US" sz="2200" dirty="0">
                <a:solidFill>
                  <a:prstClr val="white"/>
                </a:solidFill>
                <a:latin typeface="Calibri" panose="020F0502020204030204"/>
                <a:cs typeface="Arial" panose="020B0604020202020204" pitchFamily="34" charset="0"/>
              </a:rPr>
              <a:t>A good rule of thumb is to assume you lose 50% of your strut’s concentric column capacity by moving the load 1.5” off center</a:t>
            </a:r>
          </a:p>
        </p:txBody>
      </p:sp>
      <p:pic>
        <p:nvPicPr>
          <p:cNvPr id="6" name="Picture 2">
            <a:extLst>
              <a:ext uri="{FF2B5EF4-FFF2-40B4-BE49-F238E27FC236}">
                <a16:creationId xmlns:a16="http://schemas.microsoft.com/office/drawing/2014/main" id="{AA6CFF71-0662-479D-B4D2-7F8D695ED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F8CAB76D-60FC-4F4E-84E8-76BAC039030A}"/>
              </a:ext>
            </a:extLst>
          </p:cNvPr>
          <p:cNvSpPr>
            <a:spLocks noGrp="1"/>
          </p:cNvSpPr>
          <p:nvPr>
            <p:ph type="title"/>
          </p:nvPr>
        </p:nvSpPr>
        <p:spPr>
          <a:xfrm>
            <a:off x="1981200" y="-152400"/>
            <a:ext cx="8229600" cy="1143000"/>
          </a:xfrm>
        </p:spPr>
        <p:txBody>
          <a:bodyPr/>
          <a:lstStyle/>
          <a:p>
            <a:r>
              <a:rPr lang="en-US" altLang="en-US"/>
              <a:t>SpaceSaver Jackstand</a:t>
            </a:r>
          </a:p>
        </p:txBody>
      </p:sp>
      <p:sp>
        <p:nvSpPr>
          <p:cNvPr id="21" name="TextBox 20">
            <a:extLst>
              <a:ext uri="{FF2B5EF4-FFF2-40B4-BE49-F238E27FC236}">
                <a16:creationId xmlns:a16="http://schemas.microsoft.com/office/drawing/2014/main" id="{2D795264-4939-473F-B06C-195905A21859}"/>
              </a:ext>
            </a:extLst>
          </p:cNvPr>
          <p:cNvSpPr txBox="1"/>
          <p:nvPr/>
        </p:nvSpPr>
        <p:spPr>
          <a:xfrm>
            <a:off x="4567238" y="1066801"/>
            <a:ext cx="6100762" cy="5262563"/>
          </a:xfrm>
          <a:prstGeom prst="rect">
            <a:avLst/>
          </a:prstGeom>
          <a:noFill/>
        </p:spPr>
        <p:txBody>
          <a:bodyPr>
            <a:spAutoFit/>
          </a:bodyPr>
          <a:lstStyle/>
          <a:p>
            <a:pPr eaLnBrk="0" fontAlgn="base" hangingPunct="0">
              <a:spcBef>
                <a:spcPct val="0"/>
              </a:spcBef>
              <a:spcAft>
                <a:spcPct val="0"/>
              </a:spcAft>
              <a:defRPr/>
            </a:pPr>
            <a:r>
              <a:rPr lang="en-US" sz="1600" cap="all" dirty="0">
                <a:solidFill>
                  <a:prstClr val="white"/>
                </a:solidFill>
                <a:latin typeface="Calibri" panose="020F0502020204030204"/>
                <a:cs typeface="Arial" panose="020B0604020202020204" pitchFamily="34" charset="0"/>
              </a:rPr>
              <a:t>FEATURES</a:t>
            </a: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2:1 Safety Factor </a:t>
            </a:r>
            <a:r>
              <a:rPr lang="en-US" sz="1600" dirty="0">
                <a:solidFill>
                  <a:prstClr val="white"/>
                </a:solidFill>
                <a:latin typeface="Calibri" panose="020F0502020204030204"/>
                <a:cs typeface="Arial" panose="020B0604020202020204" pitchFamily="34" charset="0"/>
              </a:rPr>
              <a:t>on strut, jack and accessories.</a:t>
            </a:r>
            <a:endParaRPr lang="en-US" sz="1600" b="1"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Integrated Jack </a:t>
            </a:r>
            <a:r>
              <a:rPr lang="en-US" sz="1600" dirty="0">
                <a:solidFill>
                  <a:prstClr val="white"/>
                </a:solidFill>
                <a:latin typeface="Calibri" panose="020F0502020204030204"/>
                <a:cs typeface="Arial" panose="020B0604020202020204" pitchFamily="34" charset="0"/>
              </a:rPr>
              <a:t>provides 4,000 lbs. of built-in lifting power (2:1)</a:t>
            </a:r>
            <a:endParaRPr lang="en-US" sz="1600" b="1"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Modular Design </a:t>
            </a:r>
            <a:r>
              <a:rPr lang="en-US" sz="1600" dirty="0">
                <a:solidFill>
                  <a:prstClr val="white"/>
                </a:solidFill>
                <a:latin typeface="Calibri" panose="020F0502020204030204"/>
                <a:cs typeface="Arial" panose="020B0604020202020204" pitchFamily="34" charset="0"/>
              </a:rPr>
              <a:t>allows for multiple configurations to suit your needs.</a:t>
            </a:r>
            <a:endParaRPr lang="en-US" sz="1600" b="1"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Rugged Steel Construction </a:t>
            </a:r>
            <a:r>
              <a:rPr lang="en-US" sz="1600" dirty="0">
                <a:solidFill>
                  <a:prstClr val="white"/>
                </a:solidFill>
                <a:latin typeface="Calibri" panose="020F0502020204030204"/>
                <a:cs typeface="Arial" panose="020B0604020202020204" pitchFamily="34" charset="0"/>
              </a:rPr>
              <a:t>provides durability.</a:t>
            </a:r>
            <a:endParaRPr lang="en-US" sz="1600" b="1"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Pinned End Fittings </a:t>
            </a:r>
            <a:r>
              <a:rPr lang="en-US" sz="1600" dirty="0">
                <a:solidFill>
                  <a:prstClr val="white"/>
                </a:solidFill>
                <a:latin typeface="Calibri" panose="020F0502020204030204"/>
                <a:cs typeface="Arial" panose="020B0604020202020204" pitchFamily="34" charset="0"/>
              </a:rPr>
              <a:t>allow you to easily swap out heads for your application.</a:t>
            </a:r>
            <a:endParaRPr lang="en-US" sz="1600" b="1"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Swivel CRG Head Fitting </a:t>
            </a:r>
            <a:r>
              <a:rPr lang="en-US" sz="1600" dirty="0">
                <a:solidFill>
                  <a:prstClr val="white"/>
                </a:solidFill>
                <a:latin typeface="Calibri" panose="020F0502020204030204"/>
                <a:cs typeface="Arial" panose="020B0604020202020204" pitchFamily="34" charset="0"/>
              </a:rPr>
              <a:t>comes standard, allowing for a wide range of purchase points.</a:t>
            </a:r>
            <a:endParaRPr lang="en-US" sz="1600" b="1"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Base-Mounted D-Rings </a:t>
            </a:r>
            <a:r>
              <a:rPr lang="en-US" sz="1600" dirty="0">
                <a:solidFill>
                  <a:prstClr val="white"/>
                </a:solidFill>
                <a:latin typeface="Calibri" panose="020F0502020204030204"/>
                <a:cs typeface="Arial" panose="020B0604020202020204" pitchFamily="34" charset="0"/>
              </a:rPr>
              <a:t>allow you to attach different straps or secure with stakes or pickets.</a:t>
            </a:r>
            <a:endParaRPr lang="en-US" sz="1600" b="1"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CAM Buckle Straps </a:t>
            </a:r>
            <a:r>
              <a:rPr lang="en-US" sz="1600" dirty="0">
                <a:solidFill>
                  <a:prstClr val="white"/>
                </a:solidFill>
                <a:latin typeface="Calibri" panose="020F0502020204030204"/>
                <a:cs typeface="Arial" panose="020B0604020202020204" pitchFamily="34" charset="0"/>
              </a:rPr>
              <a:t>come pre-attached to the strut base for quick deployment.</a:t>
            </a:r>
            <a:endParaRPr lang="en-US" sz="1600" b="1"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endParaRPr lang="en-US" sz="1600" b="1"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endParaRPr lang="en-US" sz="1600" cap="all"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Column WLL: </a:t>
            </a:r>
            <a:r>
              <a:rPr lang="en-US" sz="1600" dirty="0">
                <a:solidFill>
                  <a:prstClr val="white"/>
                </a:solidFill>
                <a:latin typeface="Calibri" panose="020F0502020204030204"/>
                <a:cs typeface="Arial" panose="020B0604020202020204" pitchFamily="34" charset="0"/>
              </a:rPr>
              <a:t>4,000 LBS.</a:t>
            </a:r>
            <a:endParaRPr lang="en-US" sz="1600" b="1"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Lifting WLL: </a:t>
            </a:r>
            <a:r>
              <a:rPr lang="en-US" sz="1600" dirty="0">
                <a:solidFill>
                  <a:prstClr val="white"/>
                </a:solidFill>
                <a:latin typeface="Calibri" panose="020F0502020204030204"/>
                <a:cs typeface="Arial" panose="020B0604020202020204" pitchFamily="34" charset="0"/>
              </a:rPr>
              <a:t>4,000 LBS</a:t>
            </a:r>
            <a:endParaRPr lang="en-US" sz="1600" b="1"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Extended Height: </a:t>
            </a:r>
            <a:r>
              <a:rPr lang="en-US" sz="1600" dirty="0">
                <a:solidFill>
                  <a:prstClr val="white"/>
                </a:solidFill>
                <a:latin typeface="Calibri" panose="020F0502020204030204"/>
                <a:cs typeface="Arial" panose="020B0604020202020204" pitchFamily="34" charset="0"/>
              </a:rPr>
              <a:t>103.5"</a:t>
            </a:r>
            <a:endParaRPr lang="en-US" sz="1600" b="1"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Collapsed Height: </a:t>
            </a:r>
            <a:r>
              <a:rPr lang="en-US" sz="1600" dirty="0">
                <a:solidFill>
                  <a:prstClr val="white"/>
                </a:solidFill>
                <a:latin typeface="Calibri" panose="020F0502020204030204"/>
                <a:cs typeface="Arial" panose="020B0604020202020204" pitchFamily="34" charset="0"/>
              </a:rPr>
              <a:t>36.5”</a:t>
            </a:r>
          </a:p>
          <a:p>
            <a:pPr marL="285750" indent="-285750" eaLnBrk="0" fontAlgn="base" hangingPunct="0">
              <a:spcBef>
                <a:spcPct val="0"/>
              </a:spcBef>
              <a:spcAft>
                <a:spcPct val="0"/>
              </a:spcAft>
              <a:buFont typeface="Arial" panose="020B0604020202020204" pitchFamily="34" charset="0"/>
              <a:buChar char="•"/>
              <a:defRPr/>
            </a:pPr>
            <a:r>
              <a:rPr lang="en-US" sz="1600" b="1" dirty="0">
                <a:solidFill>
                  <a:prstClr val="white"/>
                </a:solidFill>
                <a:latin typeface="Calibri" panose="020F0502020204030204"/>
                <a:cs typeface="Arial" panose="020B0604020202020204" pitchFamily="34" charset="0"/>
              </a:rPr>
              <a:t>Weight: </a:t>
            </a:r>
            <a:r>
              <a:rPr lang="en-US" sz="1600" dirty="0">
                <a:solidFill>
                  <a:prstClr val="white"/>
                </a:solidFill>
                <a:latin typeface="Calibri" panose="020F0502020204030204"/>
                <a:cs typeface="Arial" panose="020B0604020202020204" pitchFamily="34" charset="0"/>
              </a:rPr>
              <a:t>54 LBS</a:t>
            </a:r>
            <a:endParaRPr lang="en-US" sz="1600" b="1" dirty="0">
              <a:solidFill>
                <a:prstClr val="white"/>
              </a:solidFill>
              <a:latin typeface="Calibri" panose="020F0502020204030204"/>
              <a:cs typeface="Arial" panose="020B0604020202020204" pitchFamily="34" charset="0"/>
            </a:endParaRPr>
          </a:p>
        </p:txBody>
      </p:sp>
      <p:pic>
        <p:nvPicPr>
          <p:cNvPr id="126980" name="Picture 3">
            <a:extLst>
              <a:ext uri="{FF2B5EF4-FFF2-40B4-BE49-F238E27FC236}">
                <a16:creationId xmlns:a16="http://schemas.microsoft.com/office/drawing/2014/main" id="{350F23A3-35FB-4A99-ACAF-2387F361F7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176" y="893764"/>
            <a:ext cx="2913063"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C9942D19-7F4B-4CC0-A5E6-C623E2BB5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a:extLst>
              <a:ext uri="{FF2B5EF4-FFF2-40B4-BE49-F238E27FC236}">
                <a16:creationId xmlns:a16="http://schemas.microsoft.com/office/drawing/2014/main" id="{8B59CADD-B473-40E4-9BF2-DE77C5750DBF}"/>
              </a:ext>
            </a:extLst>
          </p:cNvPr>
          <p:cNvSpPr>
            <a:spLocks noGrp="1"/>
          </p:cNvSpPr>
          <p:nvPr>
            <p:ph type="title"/>
          </p:nvPr>
        </p:nvSpPr>
        <p:spPr>
          <a:xfrm>
            <a:off x="1981200" y="-152400"/>
            <a:ext cx="8229600" cy="1143000"/>
          </a:xfrm>
        </p:spPr>
        <p:txBody>
          <a:bodyPr/>
          <a:lstStyle/>
          <a:p>
            <a:r>
              <a:rPr lang="en-US" altLang="en-US"/>
              <a:t>GreenLite X-Strut®</a:t>
            </a:r>
          </a:p>
        </p:txBody>
      </p:sp>
      <p:sp>
        <p:nvSpPr>
          <p:cNvPr id="21" name="TextBox 20">
            <a:extLst>
              <a:ext uri="{FF2B5EF4-FFF2-40B4-BE49-F238E27FC236}">
                <a16:creationId xmlns:a16="http://schemas.microsoft.com/office/drawing/2014/main" id="{AA4F1AB0-0585-4EDA-976F-D606C9F8CC19}"/>
              </a:ext>
            </a:extLst>
          </p:cNvPr>
          <p:cNvSpPr txBox="1"/>
          <p:nvPr/>
        </p:nvSpPr>
        <p:spPr>
          <a:xfrm>
            <a:off x="7391401" y="1749426"/>
            <a:ext cx="2976563" cy="3692525"/>
          </a:xfrm>
          <a:prstGeom prst="rect">
            <a:avLst/>
          </a:prstGeom>
          <a:noFill/>
        </p:spPr>
        <p:txBody>
          <a:bodyPr wrap="none">
            <a:spAutoFit/>
          </a:bodyPr>
          <a:lstStyle/>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Item # GLX-STRT (Long Strut)</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Column WLL: 2,500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Lifting WLL: 2,500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Extended Height: 85.5"</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Collapsed Height: 54.25"</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Weight: 29 LBS*</a:t>
            </a:r>
          </a:p>
          <a:p>
            <a:pPr eaLnBrk="0" fontAlgn="base" hangingPunct="0">
              <a:spcBef>
                <a:spcPct val="0"/>
              </a:spcBef>
              <a:spcAft>
                <a:spcPct val="0"/>
              </a:spcAft>
              <a:defRPr/>
            </a:pPr>
            <a:endParaRPr lang="en-US"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Item # SGL-STRT (Short Strut)</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Column WLL: 2,500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Lifting WLL: 2,500 LBS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Extended Height: 62"</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Collapsed Height: 42"</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Weight: 22 LBS*</a:t>
            </a:r>
          </a:p>
        </p:txBody>
      </p:sp>
      <p:pic>
        <p:nvPicPr>
          <p:cNvPr id="128004" name="Picture 2">
            <a:extLst>
              <a:ext uri="{FF2B5EF4-FFF2-40B4-BE49-F238E27FC236}">
                <a16:creationId xmlns:a16="http://schemas.microsoft.com/office/drawing/2014/main" id="{F8E5BCC5-7271-4FB2-8267-CDD6FC2AD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838200"/>
            <a:ext cx="55499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C7EB1984-0142-44E6-BC4F-05C4E2857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a:extLst>
              <a:ext uri="{FF2B5EF4-FFF2-40B4-BE49-F238E27FC236}">
                <a16:creationId xmlns:a16="http://schemas.microsoft.com/office/drawing/2014/main" id="{12A10796-E993-4469-9E39-4FD01CDFC905}"/>
              </a:ext>
            </a:extLst>
          </p:cNvPr>
          <p:cNvSpPr>
            <a:spLocks noGrp="1"/>
          </p:cNvSpPr>
          <p:nvPr>
            <p:ph type="title"/>
          </p:nvPr>
        </p:nvSpPr>
        <p:spPr>
          <a:xfrm>
            <a:off x="1981200" y="-152400"/>
            <a:ext cx="8229600" cy="1143000"/>
          </a:xfrm>
        </p:spPr>
        <p:txBody>
          <a:bodyPr/>
          <a:lstStyle/>
          <a:p>
            <a:r>
              <a:rPr lang="en-US" altLang="en-US"/>
              <a:t>GreenLite X-Strut®</a:t>
            </a:r>
          </a:p>
        </p:txBody>
      </p:sp>
      <p:pic>
        <p:nvPicPr>
          <p:cNvPr id="129027" name="Content Placeholder 4">
            <a:extLst>
              <a:ext uri="{FF2B5EF4-FFF2-40B4-BE49-F238E27FC236}">
                <a16:creationId xmlns:a16="http://schemas.microsoft.com/office/drawing/2014/main" id="{C7F1CBFF-FD71-4D09-AD4D-06BEEE8BC0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95550" y="762001"/>
            <a:ext cx="7200900" cy="5991225"/>
          </a:xfrm>
        </p:spPr>
      </p:pic>
      <p:pic>
        <p:nvPicPr>
          <p:cNvPr id="5" name="Picture 2">
            <a:extLst>
              <a:ext uri="{FF2B5EF4-FFF2-40B4-BE49-F238E27FC236}">
                <a16:creationId xmlns:a16="http://schemas.microsoft.com/office/drawing/2014/main" id="{2FBD14B8-C797-4733-A9CE-AB0615113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itle 7">
            <a:extLst>
              <a:ext uri="{FF2B5EF4-FFF2-40B4-BE49-F238E27FC236}">
                <a16:creationId xmlns:a16="http://schemas.microsoft.com/office/drawing/2014/main" id="{205CAB46-D339-48E4-BF46-655E6FFE8FF8}"/>
              </a:ext>
            </a:extLst>
          </p:cNvPr>
          <p:cNvSpPr>
            <a:spLocks noGrp="1"/>
          </p:cNvSpPr>
          <p:nvPr>
            <p:ph type="title"/>
          </p:nvPr>
        </p:nvSpPr>
        <p:spPr>
          <a:xfrm>
            <a:off x="1981200" y="457200"/>
            <a:ext cx="8229600" cy="1371600"/>
          </a:xfrm>
        </p:spPr>
        <p:txBody>
          <a:bodyPr/>
          <a:lstStyle/>
          <a:p>
            <a:pPr>
              <a:defRPr/>
            </a:pPr>
            <a:r>
              <a:rPr lang="en-US" altLang="en-US" dirty="0">
                <a:latin typeface="+mn-lt"/>
              </a:rPr>
              <a:t>Get involved—</a:t>
            </a:r>
            <a:br>
              <a:rPr lang="en-US" altLang="en-US" dirty="0">
                <a:latin typeface="+mn-lt"/>
              </a:rPr>
            </a:br>
            <a:r>
              <a:rPr lang="en-US" altLang="en-US" dirty="0">
                <a:latin typeface="+mn-lt"/>
              </a:rPr>
              <a:t>Follow and tag us on social media!</a:t>
            </a:r>
          </a:p>
        </p:txBody>
      </p:sp>
      <p:sp>
        <p:nvSpPr>
          <p:cNvPr id="14" name="Rectangle 13">
            <a:extLst>
              <a:ext uri="{FF2B5EF4-FFF2-40B4-BE49-F238E27FC236}">
                <a16:creationId xmlns:a16="http://schemas.microsoft.com/office/drawing/2014/main" id="{3B7D61FE-16BF-42E2-A0EC-67BFDF9AFCE1}"/>
              </a:ext>
            </a:extLst>
          </p:cNvPr>
          <p:cNvSpPr/>
          <p:nvPr/>
        </p:nvSpPr>
        <p:spPr>
          <a:xfrm>
            <a:off x="1828800" y="2933700"/>
            <a:ext cx="4191000" cy="118110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spcBef>
                <a:spcPct val="0"/>
              </a:spcBef>
              <a:spcAft>
                <a:spcPct val="0"/>
              </a:spcAft>
              <a:defRPr/>
            </a:pPr>
            <a:r>
              <a:rPr lang="en-US" sz="2400" dirty="0">
                <a:solidFill>
                  <a:prstClr val="white"/>
                </a:solidFill>
                <a:latin typeface="Calibri" panose="020F0502020204030204"/>
              </a:rPr>
              <a:t>Facebook.com/resqjack</a:t>
            </a:r>
          </a:p>
        </p:txBody>
      </p:sp>
      <p:sp>
        <p:nvSpPr>
          <p:cNvPr id="16" name="Rectangle 15">
            <a:extLst>
              <a:ext uri="{FF2B5EF4-FFF2-40B4-BE49-F238E27FC236}">
                <a16:creationId xmlns:a16="http://schemas.microsoft.com/office/drawing/2014/main" id="{8BD5822B-144B-4277-B521-84F7D3531243}"/>
              </a:ext>
            </a:extLst>
          </p:cNvPr>
          <p:cNvSpPr/>
          <p:nvPr/>
        </p:nvSpPr>
        <p:spPr>
          <a:xfrm>
            <a:off x="6248400" y="5027613"/>
            <a:ext cx="4191000" cy="118110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spcBef>
                <a:spcPct val="0"/>
              </a:spcBef>
              <a:spcAft>
                <a:spcPct val="0"/>
              </a:spcAft>
              <a:defRPr/>
            </a:pPr>
            <a:r>
              <a:rPr lang="en-US" sz="2400" dirty="0">
                <a:solidFill>
                  <a:prstClr val="white"/>
                </a:solidFill>
                <a:latin typeface="Calibri" panose="020F0502020204030204"/>
              </a:rPr>
              <a:t>twitter.com/ResQJack</a:t>
            </a:r>
          </a:p>
          <a:p>
            <a:pPr algn="ctr" fontAlgn="base">
              <a:spcBef>
                <a:spcPct val="0"/>
              </a:spcBef>
              <a:spcAft>
                <a:spcPct val="0"/>
              </a:spcAft>
              <a:defRPr/>
            </a:pPr>
            <a:r>
              <a:rPr lang="en-US" sz="2400" dirty="0">
                <a:solidFill>
                  <a:prstClr val="white"/>
                </a:solidFill>
                <a:latin typeface="Calibri" panose="020F0502020204030204"/>
              </a:rPr>
              <a:t>#resqjack</a:t>
            </a:r>
          </a:p>
        </p:txBody>
      </p:sp>
      <p:sp>
        <p:nvSpPr>
          <p:cNvPr id="17" name="Rectangle 16">
            <a:extLst>
              <a:ext uri="{FF2B5EF4-FFF2-40B4-BE49-F238E27FC236}">
                <a16:creationId xmlns:a16="http://schemas.microsoft.com/office/drawing/2014/main" id="{D0BA0F9D-22B5-417E-B152-4C95D1A1F5BC}"/>
              </a:ext>
            </a:extLst>
          </p:cNvPr>
          <p:cNvSpPr/>
          <p:nvPr/>
        </p:nvSpPr>
        <p:spPr>
          <a:xfrm>
            <a:off x="1828800" y="5027613"/>
            <a:ext cx="4191000" cy="118110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spcBef>
                <a:spcPct val="0"/>
              </a:spcBef>
              <a:spcAft>
                <a:spcPct val="0"/>
              </a:spcAft>
              <a:defRPr/>
            </a:pPr>
            <a:r>
              <a:rPr lang="en-US" sz="2400" dirty="0">
                <a:solidFill>
                  <a:prstClr val="white"/>
                </a:solidFill>
                <a:latin typeface="Calibri" panose="020F0502020204030204"/>
              </a:rPr>
              <a:t>youtube.com/user/ResQJack</a:t>
            </a:r>
          </a:p>
        </p:txBody>
      </p:sp>
      <p:sp>
        <p:nvSpPr>
          <p:cNvPr id="18" name="Rectangle 17">
            <a:extLst>
              <a:ext uri="{FF2B5EF4-FFF2-40B4-BE49-F238E27FC236}">
                <a16:creationId xmlns:a16="http://schemas.microsoft.com/office/drawing/2014/main" id="{A218222B-BEF2-4964-9F9B-646FB1054D31}"/>
              </a:ext>
            </a:extLst>
          </p:cNvPr>
          <p:cNvSpPr/>
          <p:nvPr/>
        </p:nvSpPr>
        <p:spPr>
          <a:xfrm>
            <a:off x="6248400" y="2933700"/>
            <a:ext cx="4191000" cy="118110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spcBef>
                <a:spcPct val="0"/>
              </a:spcBef>
              <a:spcAft>
                <a:spcPct val="0"/>
              </a:spcAft>
              <a:defRPr/>
            </a:pPr>
            <a:r>
              <a:rPr lang="en-US" sz="2400" dirty="0">
                <a:solidFill>
                  <a:prstClr val="white"/>
                </a:solidFill>
                <a:latin typeface="Calibri" panose="020F0502020204030204"/>
              </a:rPr>
              <a:t>Instagram.com/resqjack_</a:t>
            </a:r>
          </a:p>
          <a:p>
            <a:pPr algn="ctr" fontAlgn="base">
              <a:spcBef>
                <a:spcPct val="0"/>
              </a:spcBef>
              <a:spcAft>
                <a:spcPct val="0"/>
              </a:spcAft>
              <a:defRPr/>
            </a:pPr>
            <a:r>
              <a:rPr lang="en-US" sz="2400" dirty="0">
                <a:solidFill>
                  <a:prstClr val="white"/>
                </a:solidFill>
                <a:latin typeface="Calibri" panose="020F0502020204030204"/>
              </a:rPr>
              <a:t>#resqjack</a:t>
            </a:r>
          </a:p>
        </p:txBody>
      </p:sp>
      <p:pic>
        <p:nvPicPr>
          <p:cNvPr id="130055" name="Picture 18">
            <a:extLst>
              <a:ext uri="{FF2B5EF4-FFF2-40B4-BE49-F238E27FC236}">
                <a16:creationId xmlns:a16="http://schemas.microsoft.com/office/drawing/2014/main" id="{E047EB8F-875D-45E4-BCC9-96B5A0D9F6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7750" y="2146300"/>
            <a:ext cx="6731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6" name="Picture 19">
            <a:extLst>
              <a:ext uri="{FF2B5EF4-FFF2-40B4-BE49-F238E27FC236}">
                <a16:creationId xmlns:a16="http://schemas.microsoft.com/office/drawing/2014/main" id="{5ACC7912-12F1-4C46-8DD5-49881C9D31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7350" y="2146300"/>
            <a:ext cx="6731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7" name="Picture 20">
            <a:extLst>
              <a:ext uri="{FF2B5EF4-FFF2-40B4-BE49-F238E27FC236}">
                <a16:creationId xmlns:a16="http://schemas.microsoft.com/office/drawing/2014/main" id="{A6B9AB9A-908C-4B29-AE17-1B00CDEA51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5764" y="4313239"/>
            <a:ext cx="6762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8" name="Picture 21">
            <a:extLst>
              <a:ext uri="{FF2B5EF4-FFF2-40B4-BE49-F238E27FC236}">
                <a16:creationId xmlns:a16="http://schemas.microsoft.com/office/drawing/2014/main" id="{24DA1457-2A4A-4F39-B77B-81C7DBC2EA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6164" y="4267201"/>
            <a:ext cx="6762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504E863-E8A6-4B42-88B8-91D7D1FC623A}"/>
              </a:ext>
            </a:extLst>
          </p:cNvPr>
          <p:cNvSpPr txBox="1"/>
          <p:nvPr/>
        </p:nvSpPr>
        <p:spPr>
          <a:xfrm>
            <a:off x="1828800" y="6246814"/>
            <a:ext cx="8534400" cy="523875"/>
          </a:xfrm>
          <a:prstGeom prst="rect">
            <a:avLst/>
          </a:prstGeom>
          <a:noFill/>
        </p:spPr>
        <p:txBody>
          <a:bodyPr wrap="none">
            <a:spAutoFit/>
          </a:bodyPr>
          <a:lstStyle/>
          <a:p>
            <a:pPr eaLnBrk="0" fontAlgn="base" hangingPunct="0">
              <a:spcBef>
                <a:spcPct val="0"/>
              </a:spcBef>
              <a:spcAft>
                <a:spcPct val="0"/>
              </a:spcAft>
              <a:defRPr/>
            </a:pPr>
            <a:r>
              <a:rPr lang="en-US" sz="2800" dirty="0">
                <a:solidFill>
                  <a:prstClr val="white"/>
                </a:solidFill>
                <a:latin typeface="Calibri" panose="020F0502020204030204"/>
                <a:cs typeface="Arial" panose="020B0604020202020204" pitchFamily="34" charset="0"/>
              </a:rPr>
              <a:t>Email </a:t>
            </a:r>
            <a:r>
              <a:rPr lang="en-US" sz="2800" b="1" dirty="0">
                <a:solidFill>
                  <a:prstClr val="white"/>
                </a:solidFill>
                <a:latin typeface="Calibri" panose="020F0502020204030204"/>
                <a:cs typeface="Arial" panose="020B0604020202020204" pitchFamily="34" charset="0"/>
              </a:rPr>
              <a:t>info@res-q-jack.com </a:t>
            </a:r>
            <a:r>
              <a:rPr lang="en-US" sz="2800" dirty="0">
                <a:solidFill>
                  <a:prstClr val="white"/>
                </a:solidFill>
                <a:latin typeface="Calibri" panose="020F0502020204030204"/>
                <a:cs typeface="Arial" panose="020B0604020202020204" pitchFamily="34" charset="0"/>
              </a:rPr>
              <a:t>for a copy of this presentation</a:t>
            </a:r>
          </a:p>
        </p:txBody>
      </p:sp>
      <p:pic>
        <p:nvPicPr>
          <p:cNvPr id="13" name="Picture 2">
            <a:extLst>
              <a:ext uri="{FF2B5EF4-FFF2-40B4-BE49-F238E27FC236}">
                <a16:creationId xmlns:a16="http://schemas.microsoft.com/office/drawing/2014/main" id="{ED37494D-2B43-4DE1-A353-E506A3308A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C2982A49-DB3C-42C1-8B6B-7CEC3EC0BAF4}"/>
              </a:ext>
            </a:extLst>
          </p:cNvPr>
          <p:cNvSpPr>
            <a:spLocks noGrp="1"/>
          </p:cNvSpPr>
          <p:nvPr>
            <p:ph type="title"/>
          </p:nvPr>
        </p:nvSpPr>
        <p:spPr/>
        <p:txBody>
          <a:bodyPr/>
          <a:lstStyle/>
          <a:p>
            <a:r>
              <a:rPr lang="en-US" altLang="en-US"/>
              <a:t>Comparing Apples and Oranges</a:t>
            </a:r>
          </a:p>
        </p:txBody>
      </p:sp>
      <p:sp>
        <p:nvSpPr>
          <p:cNvPr id="17411" name="Content Placeholder 2">
            <a:extLst>
              <a:ext uri="{FF2B5EF4-FFF2-40B4-BE49-F238E27FC236}">
                <a16:creationId xmlns:a16="http://schemas.microsoft.com/office/drawing/2014/main" id="{E2A7F4EB-85FC-41AE-876E-59465B86C8A7}"/>
              </a:ext>
            </a:extLst>
          </p:cNvPr>
          <p:cNvSpPr>
            <a:spLocks noGrp="1"/>
          </p:cNvSpPr>
          <p:nvPr>
            <p:ph idx="1"/>
          </p:nvPr>
        </p:nvSpPr>
        <p:spPr/>
        <p:txBody>
          <a:bodyPr/>
          <a:lstStyle/>
          <a:p>
            <a:r>
              <a:rPr lang="en-US" altLang="en-US" sz="2800"/>
              <a:t>Some struts are rated at 4:1 safety factors with very high WLL’s</a:t>
            </a:r>
          </a:p>
          <a:p>
            <a:r>
              <a:rPr lang="en-US" altLang="en-US" sz="2800"/>
              <a:t>Be sure you know how these numbers were developed</a:t>
            </a:r>
          </a:p>
          <a:p>
            <a:r>
              <a:rPr lang="en-US" altLang="en-US" sz="2800"/>
              <a:t>Did they only test the tubing without heads and bases?  Would you ever use a strut that way? </a:t>
            </a:r>
          </a:p>
          <a:p>
            <a:r>
              <a:rPr lang="en-US" altLang="en-US" sz="2800"/>
              <a:t>What type of heads were used—fixed or pivoting?  </a:t>
            </a:r>
          </a:p>
          <a:p>
            <a:r>
              <a:rPr lang="en-US" altLang="en-US" sz="2800"/>
              <a:t>Does the labeled capacity of your strut indicate load position—concentric or eccentric? </a:t>
            </a:r>
          </a:p>
        </p:txBody>
      </p:sp>
      <p:pic>
        <p:nvPicPr>
          <p:cNvPr id="5" name="Picture 2">
            <a:extLst>
              <a:ext uri="{FF2B5EF4-FFF2-40B4-BE49-F238E27FC236}">
                <a16:creationId xmlns:a16="http://schemas.microsoft.com/office/drawing/2014/main" id="{97A6E84D-F89E-491C-8332-DDD796817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68F146A1-ECF2-477C-B036-A2822F3A3230}"/>
              </a:ext>
            </a:extLst>
          </p:cNvPr>
          <p:cNvSpPr>
            <a:spLocks noGrp="1"/>
          </p:cNvSpPr>
          <p:nvPr>
            <p:ph type="ctrTitle"/>
          </p:nvPr>
        </p:nvSpPr>
        <p:spPr>
          <a:xfrm>
            <a:off x="2209800" y="1600201"/>
            <a:ext cx="7772400" cy="1470025"/>
          </a:xfrm>
        </p:spPr>
        <p:txBody>
          <a:bodyPr/>
          <a:lstStyle/>
          <a:p>
            <a:r>
              <a:rPr lang="en-US" altLang="en-US" sz="7200" b="1"/>
              <a:t>Part II:</a:t>
            </a:r>
          </a:p>
        </p:txBody>
      </p:sp>
      <p:sp>
        <p:nvSpPr>
          <p:cNvPr id="3" name="Subtitle 2">
            <a:extLst>
              <a:ext uri="{FF2B5EF4-FFF2-40B4-BE49-F238E27FC236}">
                <a16:creationId xmlns:a16="http://schemas.microsoft.com/office/drawing/2014/main" id="{A331DE84-8234-4419-9EFC-7168D73CED5E}"/>
              </a:ext>
            </a:extLst>
          </p:cNvPr>
          <p:cNvSpPr>
            <a:spLocks noGrp="1"/>
          </p:cNvSpPr>
          <p:nvPr>
            <p:ph type="subTitle" idx="1"/>
          </p:nvPr>
        </p:nvSpPr>
        <p:spPr>
          <a:xfrm>
            <a:off x="2781300" y="3354388"/>
            <a:ext cx="6629400" cy="1752600"/>
          </a:xfrm>
        </p:spPr>
        <p:txBody>
          <a:bodyPr/>
          <a:lstStyle/>
          <a:p>
            <a:pPr>
              <a:buFont typeface="Arial" charset="0"/>
              <a:buNone/>
              <a:defRPr/>
            </a:pPr>
            <a:r>
              <a:rPr lang="en-US" sz="4400" dirty="0"/>
              <a:t>Strut Stabilization Concepts</a:t>
            </a:r>
          </a:p>
        </p:txBody>
      </p:sp>
      <p:pic>
        <p:nvPicPr>
          <p:cNvPr id="5" name="Picture 2">
            <a:extLst>
              <a:ext uri="{FF2B5EF4-FFF2-40B4-BE49-F238E27FC236}">
                <a16:creationId xmlns:a16="http://schemas.microsoft.com/office/drawing/2014/main" id="{9F5892EB-6842-4AC1-A75F-127545D074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96E7AD24-505F-467A-BF54-924350D65305}"/>
              </a:ext>
            </a:extLst>
          </p:cNvPr>
          <p:cNvSpPr>
            <a:spLocks noGrp="1"/>
          </p:cNvSpPr>
          <p:nvPr>
            <p:ph type="title"/>
          </p:nvPr>
        </p:nvSpPr>
        <p:spPr>
          <a:xfrm>
            <a:off x="1981200" y="457200"/>
            <a:ext cx="8229600" cy="1143000"/>
          </a:xfrm>
        </p:spPr>
        <p:txBody>
          <a:bodyPr/>
          <a:lstStyle/>
          <a:p>
            <a:r>
              <a:rPr lang="en-US" altLang="en-US" sz="4800" b="1"/>
              <a:t>Why Do We Stabilize? </a:t>
            </a:r>
          </a:p>
        </p:txBody>
      </p:sp>
      <p:sp>
        <p:nvSpPr>
          <p:cNvPr id="19459" name="Subtitle 2">
            <a:extLst>
              <a:ext uri="{FF2B5EF4-FFF2-40B4-BE49-F238E27FC236}">
                <a16:creationId xmlns:a16="http://schemas.microsoft.com/office/drawing/2014/main" id="{9D3950A6-1DE5-4F93-8847-11C32BA45E6A}"/>
              </a:ext>
            </a:extLst>
          </p:cNvPr>
          <p:cNvSpPr>
            <a:spLocks noGrp="1"/>
          </p:cNvSpPr>
          <p:nvPr>
            <p:ph idx="1"/>
          </p:nvPr>
        </p:nvSpPr>
        <p:spPr>
          <a:xfrm>
            <a:off x="1981200" y="1828801"/>
            <a:ext cx="8229600" cy="4297363"/>
          </a:xfrm>
        </p:spPr>
        <p:txBody>
          <a:bodyPr/>
          <a:lstStyle/>
          <a:p>
            <a:r>
              <a:rPr lang="en-US" altLang="en-US" sz="3600"/>
              <a:t>To ensure vehicles/objects are safe to work around</a:t>
            </a:r>
          </a:p>
          <a:p>
            <a:r>
              <a:rPr lang="en-US" altLang="en-US" sz="3600"/>
              <a:t>To ensure the safety of not only the patient, </a:t>
            </a:r>
            <a:r>
              <a:rPr lang="en-US" altLang="en-US" sz="3600" u="sng"/>
              <a:t>but the first responders</a:t>
            </a:r>
            <a:r>
              <a:rPr lang="en-US" altLang="en-US" sz="3600"/>
              <a:t>!</a:t>
            </a:r>
          </a:p>
          <a:p>
            <a:endParaRPr lang="en-US" altLang="en-US" sz="3600"/>
          </a:p>
        </p:txBody>
      </p:sp>
      <p:pic>
        <p:nvPicPr>
          <p:cNvPr id="5" name="Picture 2">
            <a:extLst>
              <a:ext uri="{FF2B5EF4-FFF2-40B4-BE49-F238E27FC236}">
                <a16:creationId xmlns:a16="http://schemas.microsoft.com/office/drawing/2014/main" id="{B00FE95A-79D2-4E6F-B787-42F033060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B3865168-DA37-4CEF-A5AF-23B6DC7539B4}"/>
              </a:ext>
            </a:extLst>
          </p:cNvPr>
          <p:cNvSpPr>
            <a:spLocks noGrp="1"/>
          </p:cNvSpPr>
          <p:nvPr>
            <p:ph type="title"/>
          </p:nvPr>
        </p:nvSpPr>
        <p:spPr>
          <a:xfrm>
            <a:off x="1981200" y="457200"/>
            <a:ext cx="8229600" cy="1143000"/>
          </a:xfrm>
        </p:spPr>
        <p:txBody>
          <a:bodyPr/>
          <a:lstStyle/>
          <a:p>
            <a:r>
              <a:rPr lang="en-US" altLang="en-US" sz="4800" b="1"/>
              <a:t>Stabilization Assessment</a:t>
            </a:r>
          </a:p>
        </p:txBody>
      </p:sp>
      <p:sp>
        <p:nvSpPr>
          <p:cNvPr id="20483" name="Subtitle 2">
            <a:extLst>
              <a:ext uri="{FF2B5EF4-FFF2-40B4-BE49-F238E27FC236}">
                <a16:creationId xmlns:a16="http://schemas.microsoft.com/office/drawing/2014/main" id="{77D53A13-7A58-469C-910E-1AB2E77D6F9D}"/>
              </a:ext>
            </a:extLst>
          </p:cNvPr>
          <p:cNvSpPr>
            <a:spLocks noGrp="1"/>
          </p:cNvSpPr>
          <p:nvPr>
            <p:ph idx="1"/>
          </p:nvPr>
        </p:nvSpPr>
        <p:spPr>
          <a:xfrm>
            <a:off x="1981200" y="1752601"/>
            <a:ext cx="8229600" cy="4373563"/>
          </a:xfrm>
        </p:spPr>
        <p:txBody>
          <a:bodyPr/>
          <a:lstStyle/>
          <a:p>
            <a:r>
              <a:rPr lang="en-US" altLang="en-US" sz="4000"/>
              <a:t>What do we need to consider?</a:t>
            </a:r>
          </a:p>
          <a:p>
            <a:pPr lvl="1"/>
            <a:r>
              <a:rPr lang="en-US" altLang="en-US" sz="3600"/>
              <a:t>How stable is the vehicle? </a:t>
            </a:r>
          </a:p>
          <a:p>
            <a:pPr lvl="1"/>
            <a:r>
              <a:rPr lang="en-US" altLang="en-US" sz="3600"/>
              <a:t>How much stabilization is required? </a:t>
            </a:r>
          </a:p>
          <a:p>
            <a:pPr lvl="1"/>
            <a:r>
              <a:rPr lang="en-US" altLang="en-US" sz="3600"/>
              <a:t>What equipment is needed? </a:t>
            </a:r>
          </a:p>
          <a:p>
            <a:pPr lvl="1"/>
            <a:r>
              <a:rPr lang="en-US" altLang="en-US" sz="3600"/>
              <a:t>Is lifting necessary?</a:t>
            </a:r>
          </a:p>
        </p:txBody>
      </p:sp>
      <p:pic>
        <p:nvPicPr>
          <p:cNvPr id="5" name="Picture 2">
            <a:extLst>
              <a:ext uri="{FF2B5EF4-FFF2-40B4-BE49-F238E27FC236}">
                <a16:creationId xmlns:a16="http://schemas.microsoft.com/office/drawing/2014/main" id="{C98C024E-1E72-4080-AAB5-F8569EAD8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0DEB7E5E-DE52-43F5-8551-494CB76CDA04}"/>
              </a:ext>
            </a:extLst>
          </p:cNvPr>
          <p:cNvSpPr>
            <a:spLocks noGrp="1"/>
          </p:cNvSpPr>
          <p:nvPr>
            <p:ph type="title"/>
          </p:nvPr>
        </p:nvSpPr>
        <p:spPr>
          <a:xfrm>
            <a:off x="1676400" y="274638"/>
            <a:ext cx="8839200" cy="1143000"/>
          </a:xfrm>
        </p:spPr>
        <p:txBody>
          <a:bodyPr/>
          <a:lstStyle/>
          <a:p>
            <a:r>
              <a:rPr lang="en-US" altLang="en-US" sz="3800" b="1"/>
              <a:t>Shapes and Geometry:  Why They Matter</a:t>
            </a:r>
          </a:p>
        </p:txBody>
      </p:sp>
      <p:sp>
        <p:nvSpPr>
          <p:cNvPr id="21507" name="Content Placeholder 3">
            <a:extLst>
              <a:ext uri="{FF2B5EF4-FFF2-40B4-BE49-F238E27FC236}">
                <a16:creationId xmlns:a16="http://schemas.microsoft.com/office/drawing/2014/main" id="{D90B3315-B168-45A9-9F4C-F2185837A964}"/>
              </a:ext>
            </a:extLst>
          </p:cNvPr>
          <p:cNvSpPr>
            <a:spLocks noGrp="1"/>
          </p:cNvSpPr>
          <p:nvPr>
            <p:ph idx="1"/>
          </p:nvPr>
        </p:nvSpPr>
        <p:spPr/>
        <p:txBody>
          <a:bodyPr/>
          <a:lstStyle/>
          <a:p>
            <a:r>
              <a:rPr lang="en-US" altLang="en-US"/>
              <a:t>We need to recognize the different shapes we’re creating with straps, chains, struts, objects, etc.</a:t>
            </a:r>
          </a:p>
          <a:p>
            <a:r>
              <a:rPr lang="en-US" altLang="en-US"/>
              <a:t>Start seeing things as simple shapes  </a:t>
            </a:r>
          </a:p>
          <a:p>
            <a:r>
              <a:rPr lang="en-US" altLang="en-US"/>
              <a:t>Eliminate the background noise</a:t>
            </a:r>
          </a:p>
          <a:p>
            <a:r>
              <a:rPr lang="en-US" altLang="en-US"/>
              <a:t>Geometry matters because it determines the restriction or freedom an object has to move </a:t>
            </a:r>
          </a:p>
        </p:txBody>
      </p:sp>
      <p:pic>
        <p:nvPicPr>
          <p:cNvPr id="5" name="Picture 2">
            <a:extLst>
              <a:ext uri="{FF2B5EF4-FFF2-40B4-BE49-F238E27FC236}">
                <a16:creationId xmlns:a16="http://schemas.microsoft.com/office/drawing/2014/main" id="{48D4466C-C8A8-4459-B277-F3749EB77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0D94078A-6941-43C5-8D9A-F2ED7755EFEC}"/>
              </a:ext>
            </a:extLst>
          </p:cNvPr>
          <p:cNvSpPr>
            <a:spLocks noGrp="1"/>
          </p:cNvSpPr>
          <p:nvPr>
            <p:ph type="title"/>
          </p:nvPr>
        </p:nvSpPr>
        <p:spPr/>
        <p:txBody>
          <a:bodyPr/>
          <a:lstStyle/>
          <a:p>
            <a:r>
              <a:rPr lang="en-US" altLang="en-US" sz="4000" b="1"/>
              <a:t>Triangles 101</a:t>
            </a:r>
            <a:br>
              <a:rPr lang="en-US" altLang="en-US"/>
            </a:br>
            <a:r>
              <a:rPr lang="en-US" altLang="en-US" sz="2800"/>
              <a:t>Triangles are the basic foundation for stabilization</a:t>
            </a:r>
            <a:endParaRPr lang="en-US" altLang="en-US"/>
          </a:p>
        </p:txBody>
      </p:sp>
      <p:sp>
        <p:nvSpPr>
          <p:cNvPr id="5" name="Rectangle 4">
            <a:extLst>
              <a:ext uri="{FF2B5EF4-FFF2-40B4-BE49-F238E27FC236}">
                <a16:creationId xmlns:a16="http://schemas.microsoft.com/office/drawing/2014/main" id="{C3475D25-D37E-4B69-9DC1-16D124ACC846}"/>
              </a:ext>
            </a:extLst>
          </p:cNvPr>
          <p:cNvSpPr/>
          <p:nvPr/>
        </p:nvSpPr>
        <p:spPr>
          <a:xfrm>
            <a:off x="1905000" y="1716088"/>
            <a:ext cx="8382000" cy="2246312"/>
          </a:xfrm>
          <a:prstGeom prst="rect">
            <a:avLst/>
          </a:prstGeom>
        </p:spPr>
        <p:txBody>
          <a:bodyPr>
            <a:spAutoFit/>
          </a:bodyPr>
          <a:lstStyle/>
          <a:p>
            <a:pPr marL="457200" indent="-457200" fontAlgn="base">
              <a:spcBef>
                <a:spcPct val="0"/>
              </a:spcBef>
              <a:spcAft>
                <a:spcPct val="0"/>
              </a:spcAft>
              <a:buFont typeface="Arial" panose="020B0604020202020204" pitchFamily="34" charset="0"/>
              <a:buChar char="•"/>
              <a:defRPr/>
            </a:pPr>
            <a:r>
              <a:rPr lang="en-US" altLang="en-US" sz="2800" dirty="0">
                <a:solidFill>
                  <a:prstClr val="white"/>
                </a:solidFill>
                <a:latin typeface="Calibri" panose="020F0502020204030204"/>
                <a:cs typeface="Arial" panose="020B0604020202020204" pitchFamily="34" charset="0"/>
              </a:rPr>
              <a:t>3 sides</a:t>
            </a:r>
          </a:p>
          <a:p>
            <a:pPr marL="457200" indent="-457200" fontAlgn="base">
              <a:spcBef>
                <a:spcPct val="0"/>
              </a:spcBef>
              <a:spcAft>
                <a:spcPct val="0"/>
              </a:spcAft>
              <a:buFont typeface="Arial" panose="020B0604020202020204" pitchFamily="34" charset="0"/>
              <a:buChar char="•"/>
              <a:defRPr/>
            </a:pPr>
            <a:r>
              <a:rPr lang="en-US" altLang="en-US" sz="2800" dirty="0">
                <a:solidFill>
                  <a:prstClr val="white"/>
                </a:solidFill>
                <a:latin typeface="Calibri" panose="020F0502020204030204"/>
                <a:cs typeface="Arial" panose="020B0604020202020204" pitchFamily="34" charset="0"/>
              </a:rPr>
              <a:t>Triangles are unique in that they are the only rigid 2D shape making them the strongest and simplest 2D shape  </a:t>
            </a:r>
          </a:p>
          <a:p>
            <a:pPr marL="457200" indent="-457200" fontAlgn="base">
              <a:spcBef>
                <a:spcPct val="0"/>
              </a:spcBef>
              <a:spcAft>
                <a:spcPct val="0"/>
              </a:spcAft>
              <a:buFont typeface="Arial" panose="020B0604020202020204" pitchFamily="34" charset="0"/>
              <a:buChar char="•"/>
              <a:defRPr/>
            </a:pPr>
            <a:r>
              <a:rPr lang="en-US" altLang="en-US" sz="2800" dirty="0">
                <a:solidFill>
                  <a:prstClr val="white"/>
                </a:solidFill>
                <a:latin typeface="Calibri" panose="020F0502020204030204"/>
                <a:cs typeface="Arial" panose="020B0604020202020204" pitchFamily="34" charset="0"/>
              </a:rPr>
              <a:t>All other shapes can be deformed with a simple push</a:t>
            </a:r>
          </a:p>
        </p:txBody>
      </p:sp>
      <p:pic>
        <p:nvPicPr>
          <p:cNvPr id="22532" name="Picture 11" descr="Image result for triangles">
            <a:extLst>
              <a:ext uri="{FF2B5EF4-FFF2-40B4-BE49-F238E27FC236}">
                <a16:creationId xmlns:a16="http://schemas.microsoft.com/office/drawing/2014/main" id="{E752526A-0DBF-433B-A769-0B7DF27C6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4114800"/>
            <a:ext cx="7162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D7F5A09C-8FD5-447A-8327-D6D6567D3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4">
            <a:extLst>
              <a:ext uri="{FF2B5EF4-FFF2-40B4-BE49-F238E27FC236}">
                <a16:creationId xmlns:a16="http://schemas.microsoft.com/office/drawing/2014/main" id="{C4992C56-40BA-4B3D-BB6C-92026101DADF}"/>
              </a:ext>
            </a:extLst>
          </p:cNvPr>
          <p:cNvSpPr>
            <a:spLocks noGrp="1"/>
          </p:cNvSpPr>
          <p:nvPr>
            <p:ph type="title"/>
          </p:nvPr>
        </p:nvSpPr>
        <p:spPr/>
        <p:txBody>
          <a:bodyPr/>
          <a:lstStyle/>
          <a:p>
            <a:r>
              <a:rPr lang="en-US" altLang="en-US" b="1"/>
              <a:t>Conventional Triangles</a:t>
            </a:r>
          </a:p>
        </p:txBody>
      </p:sp>
      <p:sp>
        <p:nvSpPr>
          <p:cNvPr id="23555" name="Content Placeholder 5">
            <a:extLst>
              <a:ext uri="{FF2B5EF4-FFF2-40B4-BE49-F238E27FC236}">
                <a16:creationId xmlns:a16="http://schemas.microsoft.com/office/drawing/2014/main" id="{7F996CC4-B8A0-45CB-92DB-B3194D9B5F3C}"/>
              </a:ext>
            </a:extLst>
          </p:cNvPr>
          <p:cNvSpPr>
            <a:spLocks noGrp="1"/>
          </p:cNvSpPr>
          <p:nvPr>
            <p:ph sz="half" idx="2"/>
          </p:nvPr>
        </p:nvSpPr>
        <p:spPr>
          <a:xfrm>
            <a:off x="1981200" y="1600201"/>
            <a:ext cx="4495800" cy="4525963"/>
          </a:xfrm>
        </p:spPr>
        <p:txBody>
          <a:bodyPr/>
          <a:lstStyle/>
          <a:p>
            <a:r>
              <a:rPr lang="en-US" altLang="en-US"/>
              <a:t>Rigid 3 bar shape</a:t>
            </a:r>
          </a:p>
          <a:p>
            <a:r>
              <a:rPr lang="en-US" altLang="en-US"/>
              <a:t>All parts move/rotate together</a:t>
            </a:r>
          </a:p>
          <a:p>
            <a:r>
              <a:rPr lang="en-US" altLang="en-US"/>
              <a:t>All parts will handle compression or tension</a:t>
            </a:r>
          </a:p>
          <a:p>
            <a:r>
              <a:rPr lang="en-US" altLang="en-US"/>
              <a:t>All segments are fastened to each other</a:t>
            </a:r>
          </a:p>
          <a:p>
            <a:r>
              <a:rPr lang="en-US" altLang="en-US"/>
              <a:t>They will not separate at the joints</a:t>
            </a:r>
          </a:p>
          <a:p>
            <a:r>
              <a:rPr lang="en-US" altLang="en-US"/>
              <a:t>However, we’re not typically working with a conventional triangle…</a:t>
            </a:r>
          </a:p>
        </p:txBody>
      </p:sp>
      <p:pic>
        <p:nvPicPr>
          <p:cNvPr id="23556" name="Picture 2" descr="Related image">
            <a:extLst>
              <a:ext uri="{FF2B5EF4-FFF2-40B4-BE49-F238E27FC236}">
                <a16:creationId xmlns:a16="http://schemas.microsoft.com/office/drawing/2014/main" id="{3F24CDDC-BD95-4F71-9270-6B325BB2C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24003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lowchart: Connector 10">
            <a:extLst>
              <a:ext uri="{FF2B5EF4-FFF2-40B4-BE49-F238E27FC236}">
                <a16:creationId xmlns:a16="http://schemas.microsoft.com/office/drawing/2014/main" id="{971B87A5-5CCD-4AC1-9105-34F337E0B428}"/>
              </a:ext>
            </a:extLst>
          </p:cNvPr>
          <p:cNvSpPr/>
          <p:nvPr/>
        </p:nvSpPr>
        <p:spPr>
          <a:xfrm>
            <a:off x="8553450" y="2819400"/>
            <a:ext cx="152400" cy="152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12" name="Flowchart: Connector 11">
            <a:extLst>
              <a:ext uri="{FF2B5EF4-FFF2-40B4-BE49-F238E27FC236}">
                <a16:creationId xmlns:a16="http://schemas.microsoft.com/office/drawing/2014/main" id="{3F431875-B28E-4757-AECC-23FB2CE768F3}"/>
              </a:ext>
            </a:extLst>
          </p:cNvPr>
          <p:cNvSpPr/>
          <p:nvPr/>
        </p:nvSpPr>
        <p:spPr>
          <a:xfrm>
            <a:off x="7559675" y="4562475"/>
            <a:ext cx="152400" cy="152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13" name="Flowchart: Connector 12">
            <a:extLst>
              <a:ext uri="{FF2B5EF4-FFF2-40B4-BE49-F238E27FC236}">
                <a16:creationId xmlns:a16="http://schemas.microsoft.com/office/drawing/2014/main" id="{87CD54C0-19DD-4620-A3C9-B4E0E5374731}"/>
              </a:ext>
            </a:extLst>
          </p:cNvPr>
          <p:cNvSpPr/>
          <p:nvPr/>
        </p:nvSpPr>
        <p:spPr>
          <a:xfrm>
            <a:off x="9601200" y="4575175"/>
            <a:ext cx="152400" cy="152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14" name="TextBox 13">
            <a:extLst>
              <a:ext uri="{FF2B5EF4-FFF2-40B4-BE49-F238E27FC236}">
                <a16:creationId xmlns:a16="http://schemas.microsoft.com/office/drawing/2014/main" id="{9B0C35D7-A1F5-4C17-AA49-B6C55D2FA9D3}"/>
              </a:ext>
            </a:extLst>
          </p:cNvPr>
          <p:cNvSpPr txBox="1"/>
          <p:nvPr/>
        </p:nvSpPr>
        <p:spPr>
          <a:xfrm>
            <a:off x="7559675" y="5302250"/>
            <a:ext cx="2268538" cy="368300"/>
          </a:xfrm>
          <a:prstGeom prst="rect">
            <a:avLst/>
          </a:prstGeom>
          <a:noFill/>
        </p:spPr>
        <p:txBody>
          <a:bodyPr wrap="none">
            <a:spAutoFit/>
          </a:bodyPr>
          <a:lstStyle/>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Conventional Triangle </a:t>
            </a:r>
          </a:p>
        </p:txBody>
      </p:sp>
      <p:pic>
        <p:nvPicPr>
          <p:cNvPr id="10" name="Picture 2">
            <a:extLst>
              <a:ext uri="{FF2B5EF4-FFF2-40B4-BE49-F238E27FC236}">
                <a16:creationId xmlns:a16="http://schemas.microsoft.com/office/drawing/2014/main" id="{ECF5356B-4DBE-4D01-BAF0-A6378A0EC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FEB37AD8-6049-4AE5-A786-EA60D1EF1FCD}"/>
              </a:ext>
            </a:extLst>
          </p:cNvPr>
          <p:cNvSpPr>
            <a:spLocks noGrp="1"/>
          </p:cNvSpPr>
          <p:nvPr>
            <p:ph type="title"/>
          </p:nvPr>
        </p:nvSpPr>
        <p:spPr/>
        <p:txBody>
          <a:bodyPr/>
          <a:lstStyle/>
          <a:p>
            <a:r>
              <a:rPr lang="en-US" altLang="en-US" b="1"/>
              <a:t>Objective</a:t>
            </a:r>
          </a:p>
        </p:txBody>
      </p:sp>
      <p:sp>
        <p:nvSpPr>
          <p:cNvPr id="6147" name="Content Placeholder 2">
            <a:extLst>
              <a:ext uri="{FF2B5EF4-FFF2-40B4-BE49-F238E27FC236}">
                <a16:creationId xmlns:a16="http://schemas.microsoft.com/office/drawing/2014/main" id="{43D4BD69-C401-462B-9BDC-4B2368C3912C}"/>
              </a:ext>
            </a:extLst>
          </p:cNvPr>
          <p:cNvSpPr>
            <a:spLocks noGrp="1"/>
          </p:cNvSpPr>
          <p:nvPr>
            <p:ph idx="1"/>
          </p:nvPr>
        </p:nvSpPr>
        <p:spPr/>
        <p:txBody>
          <a:bodyPr/>
          <a:lstStyle/>
          <a:p>
            <a:r>
              <a:rPr lang="en-US" altLang="en-US" sz="2800"/>
              <a:t>To understand struts and their proper use.</a:t>
            </a:r>
          </a:p>
          <a:p>
            <a:r>
              <a:rPr lang="en-US" altLang="en-US" sz="2800"/>
              <a:t>To increase the student’s knowledge in the use of Res-Q-Jack struts for stabilization and lifting in motor vehicle accidents or other applications.</a:t>
            </a:r>
          </a:p>
          <a:p>
            <a:r>
              <a:rPr lang="en-US" altLang="en-US" sz="2800"/>
              <a:t>To understand the physics of stabilization in relation to shapes, movements, weights and forces and to see how they apply in stabilization and lifting operations. </a:t>
            </a:r>
          </a:p>
        </p:txBody>
      </p:sp>
      <p:pic>
        <p:nvPicPr>
          <p:cNvPr id="5" name="Picture 2">
            <a:extLst>
              <a:ext uri="{FF2B5EF4-FFF2-40B4-BE49-F238E27FC236}">
                <a16:creationId xmlns:a16="http://schemas.microsoft.com/office/drawing/2014/main" id="{73CFCE50-4748-4EF4-B641-012586033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110">
            <a:extLst>
              <a:ext uri="{FF2B5EF4-FFF2-40B4-BE49-F238E27FC236}">
                <a16:creationId xmlns:a16="http://schemas.microsoft.com/office/drawing/2014/main" id="{3D8DDFDB-D262-4851-979F-9F13B58A70D9}"/>
              </a:ext>
            </a:extLst>
          </p:cNvPr>
          <p:cNvGrpSpPr>
            <a:grpSpLocks/>
          </p:cNvGrpSpPr>
          <p:nvPr/>
        </p:nvGrpSpPr>
        <p:grpSpPr bwMode="auto">
          <a:xfrm>
            <a:off x="6367464" y="1811338"/>
            <a:ext cx="4071937" cy="3217862"/>
            <a:chOff x="508000" y="4135965"/>
            <a:chExt cx="3095935" cy="2636074"/>
          </a:xfrm>
        </p:grpSpPr>
        <p:pic>
          <p:nvPicPr>
            <p:cNvPr id="24595" name="Picture 3">
              <a:extLst>
                <a:ext uri="{FF2B5EF4-FFF2-40B4-BE49-F238E27FC236}">
                  <a16:creationId xmlns:a16="http://schemas.microsoft.com/office/drawing/2014/main" id="{338E0703-395A-45E5-9FA8-AD9D73F4D1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4135965"/>
              <a:ext cx="3095935" cy="263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wn Arrow 9">
              <a:extLst>
                <a:ext uri="{FF2B5EF4-FFF2-40B4-BE49-F238E27FC236}">
                  <a16:creationId xmlns:a16="http://schemas.microsoft.com/office/drawing/2014/main" id="{6FC2421E-5A5D-4D1F-BF4F-9E30356E54B8}"/>
                </a:ext>
              </a:extLst>
            </p:cNvPr>
            <p:cNvSpPr/>
            <p:nvPr/>
          </p:nvSpPr>
          <p:spPr>
            <a:xfrm rot="1525746">
              <a:off x="639562" y="5576898"/>
              <a:ext cx="281230" cy="899933"/>
            </a:xfrm>
            <a:prstGeom prst="downArrow">
              <a:avLst>
                <a:gd name="adj1" fmla="val 35715"/>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11" name="Down Arrow 10">
              <a:extLst>
                <a:ext uri="{FF2B5EF4-FFF2-40B4-BE49-F238E27FC236}">
                  <a16:creationId xmlns:a16="http://schemas.microsoft.com/office/drawing/2014/main" id="{918B27D0-CC17-4580-BB27-0AE60C68159F}"/>
                </a:ext>
              </a:extLst>
            </p:cNvPr>
            <p:cNvSpPr/>
            <p:nvPr/>
          </p:nvSpPr>
          <p:spPr>
            <a:xfrm rot="12348141">
              <a:off x="1036663" y="4689970"/>
              <a:ext cx="282436" cy="899933"/>
            </a:xfrm>
            <a:prstGeom prst="downArrow">
              <a:avLst>
                <a:gd name="adj1" fmla="val 35715"/>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12" name="Down Arrow 11">
              <a:extLst>
                <a:ext uri="{FF2B5EF4-FFF2-40B4-BE49-F238E27FC236}">
                  <a16:creationId xmlns:a16="http://schemas.microsoft.com/office/drawing/2014/main" id="{4D843C73-E6E9-419E-9345-D477C18F8A91}"/>
                </a:ext>
              </a:extLst>
            </p:cNvPr>
            <p:cNvSpPr/>
            <p:nvPr/>
          </p:nvSpPr>
          <p:spPr>
            <a:xfrm rot="13668956">
              <a:off x="1038351" y="6353865"/>
              <a:ext cx="305613" cy="468313"/>
            </a:xfrm>
            <a:prstGeom prst="downArrow">
              <a:avLst>
                <a:gd name="adj1" fmla="val 35715"/>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13" name="Down Arrow 12">
              <a:extLst>
                <a:ext uri="{FF2B5EF4-FFF2-40B4-BE49-F238E27FC236}">
                  <a16:creationId xmlns:a16="http://schemas.microsoft.com/office/drawing/2014/main" id="{A990B106-689D-4BC0-9E1E-5A87EBCB3563}"/>
                </a:ext>
              </a:extLst>
            </p:cNvPr>
            <p:cNvSpPr/>
            <p:nvPr/>
          </p:nvSpPr>
          <p:spPr>
            <a:xfrm rot="2940884">
              <a:off x="1496451" y="5970874"/>
              <a:ext cx="304312" cy="468313"/>
            </a:xfrm>
            <a:prstGeom prst="downArrow">
              <a:avLst>
                <a:gd name="adj1" fmla="val 35715"/>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Calibri" panose="020F0502020204030204"/>
              </a:endParaRPr>
            </a:p>
          </p:txBody>
        </p:sp>
        <p:grpSp>
          <p:nvGrpSpPr>
            <p:cNvPr id="24600" name="Group 92">
              <a:extLst>
                <a:ext uri="{FF2B5EF4-FFF2-40B4-BE49-F238E27FC236}">
                  <a16:creationId xmlns:a16="http://schemas.microsoft.com/office/drawing/2014/main" id="{C034DC3B-83E9-4D86-BC5A-25736E9F5300}"/>
                </a:ext>
              </a:extLst>
            </p:cNvPr>
            <p:cNvGrpSpPr>
              <a:grpSpLocks/>
            </p:cNvGrpSpPr>
            <p:nvPr/>
          </p:nvGrpSpPr>
          <p:grpSpPr bwMode="auto">
            <a:xfrm>
              <a:off x="2223136" y="5184156"/>
              <a:ext cx="228122" cy="250990"/>
              <a:chOff x="12177555" y="1634505"/>
              <a:chExt cx="228122" cy="250989"/>
            </a:xfrm>
          </p:grpSpPr>
          <p:sp>
            <p:nvSpPr>
              <p:cNvPr id="21" name="Flowchart: Connector 20">
                <a:extLst>
                  <a:ext uri="{FF2B5EF4-FFF2-40B4-BE49-F238E27FC236}">
                    <a16:creationId xmlns:a16="http://schemas.microsoft.com/office/drawing/2014/main" id="{77375065-47EC-43D5-B3FE-B10356F2BD0C}"/>
                  </a:ext>
                </a:extLst>
              </p:cNvPr>
              <p:cNvSpPr/>
              <p:nvPr/>
            </p:nvSpPr>
            <p:spPr>
              <a:xfrm>
                <a:off x="12177555" y="1657910"/>
                <a:ext cx="228122" cy="227583"/>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4608" name="TextBox 94">
                <a:extLst>
                  <a:ext uri="{FF2B5EF4-FFF2-40B4-BE49-F238E27FC236}">
                    <a16:creationId xmlns:a16="http://schemas.microsoft.com/office/drawing/2014/main" id="{330E4D3E-C479-4E12-9D4B-B1BA885BA6B1}"/>
                  </a:ext>
                </a:extLst>
              </p:cNvPr>
              <p:cNvSpPr txBox="1">
                <a:spLocks noChangeArrowheads="1"/>
              </p:cNvSpPr>
              <p:nvPr/>
            </p:nvSpPr>
            <p:spPr bwMode="auto">
              <a:xfrm>
                <a:off x="12194363" y="1634505"/>
                <a:ext cx="200124" cy="22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1</a:t>
                </a:r>
              </a:p>
            </p:txBody>
          </p:sp>
        </p:grpSp>
        <p:grpSp>
          <p:nvGrpSpPr>
            <p:cNvPr id="24601" name="Group 95">
              <a:extLst>
                <a:ext uri="{FF2B5EF4-FFF2-40B4-BE49-F238E27FC236}">
                  <a16:creationId xmlns:a16="http://schemas.microsoft.com/office/drawing/2014/main" id="{6199A721-E836-4395-904F-7655210EAAA3}"/>
                </a:ext>
              </a:extLst>
            </p:cNvPr>
            <p:cNvGrpSpPr>
              <a:grpSpLocks/>
            </p:cNvGrpSpPr>
            <p:nvPr/>
          </p:nvGrpSpPr>
          <p:grpSpPr bwMode="auto">
            <a:xfrm>
              <a:off x="3082514" y="5257801"/>
              <a:ext cx="231742" cy="243670"/>
              <a:chOff x="12122533" y="1631950"/>
              <a:chExt cx="231742" cy="243669"/>
            </a:xfrm>
          </p:grpSpPr>
          <p:sp>
            <p:nvSpPr>
              <p:cNvPr id="19" name="Flowchart: Connector 18">
                <a:extLst>
                  <a:ext uri="{FF2B5EF4-FFF2-40B4-BE49-F238E27FC236}">
                    <a16:creationId xmlns:a16="http://schemas.microsoft.com/office/drawing/2014/main" id="{3CA15A16-B08F-4CD7-A844-CF5F29FB48FD}"/>
                  </a:ext>
                </a:extLst>
              </p:cNvPr>
              <p:cNvSpPr/>
              <p:nvPr/>
            </p:nvSpPr>
            <p:spPr>
              <a:xfrm>
                <a:off x="12126154" y="1648034"/>
                <a:ext cx="228121" cy="227583"/>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4606" name="TextBox 97">
                <a:extLst>
                  <a:ext uri="{FF2B5EF4-FFF2-40B4-BE49-F238E27FC236}">
                    <a16:creationId xmlns:a16="http://schemas.microsoft.com/office/drawing/2014/main" id="{2BAFE0D3-4AEE-441A-AA59-4BAA80AF0D22}"/>
                  </a:ext>
                </a:extLst>
              </p:cNvPr>
              <p:cNvSpPr txBox="1">
                <a:spLocks noChangeArrowheads="1"/>
              </p:cNvSpPr>
              <p:nvPr/>
            </p:nvSpPr>
            <p:spPr bwMode="auto">
              <a:xfrm>
                <a:off x="12122533" y="1631950"/>
                <a:ext cx="200124" cy="22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2</a:t>
                </a:r>
              </a:p>
            </p:txBody>
          </p:sp>
        </p:grpSp>
        <p:grpSp>
          <p:nvGrpSpPr>
            <p:cNvPr id="24602" name="Group 98">
              <a:extLst>
                <a:ext uri="{FF2B5EF4-FFF2-40B4-BE49-F238E27FC236}">
                  <a16:creationId xmlns:a16="http://schemas.microsoft.com/office/drawing/2014/main" id="{1082D294-DD3F-4E21-BC7E-05F5CA6F4B93}"/>
                </a:ext>
              </a:extLst>
            </p:cNvPr>
            <p:cNvGrpSpPr>
              <a:grpSpLocks/>
            </p:cNvGrpSpPr>
            <p:nvPr/>
          </p:nvGrpSpPr>
          <p:grpSpPr bwMode="auto">
            <a:xfrm>
              <a:off x="2738522" y="6400800"/>
              <a:ext cx="228121" cy="255497"/>
              <a:chOff x="12235741" y="1631950"/>
              <a:chExt cx="228121" cy="255496"/>
            </a:xfrm>
          </p:grpSpPr>
          <p:sp>
            <p:nvSpPr>
              <p:cNvPr id="17" name="Flowchart: Connector 16">
                <a:extLst>
                  <a:ext uri="{FF2B5EF4-FFF2-40B4-BE49-F238E27FC236}">
                    <a16:creationId xmlns:a16="http://schemas.microsoft.com/office/drawing/2014/main" id="{DE9F7BF8-6639-4DB5-8DA0-FAB9822FF47E}"/>
                  </a:ext>
                </a:extLst>
              </p:cNvPr>
              <p:cNvSpPr/>
              <p:nvPr/>
            </p:nvSpPr>
            <p:spPr>
              <a:xfrm>
                <a:off x="12235741" y="1659862"/>
                <a:ext cx="228121" cy="227584"/>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4604" name="TextBox 100">
                <a:extLst>
                  <a:ext uri="{FF2B5EF4-FFF2-40B4-BE49-F238E27FC236}">
                    <a16:creationId xmlns:a16="http://schemas.microsoft.com/office/drawing/2014/main" id="{71E79F19-D9F0-4791-95BC-6701B77581A9}"/>
                  </a:ext>
                </a:extLst>
              </p:cNvPr>
              <p:cNvSpPr txBox="1">
                <a:spLocks noChangeArrowheads="1"/>
              </p:cNvSpPr>
              <p:nvPr/>
            </p:nvSpPr>
            <p:spPr bwMode="auto">
              <a:xfrm>
                <a:off x="12258583" y="1631950"/>
                <a:ext cx="200124" cy="22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3</a:t>
                </a:r>
              </a:p>
            </p:txBody>
          </p:sp>
        </p:grpSp>
      </p:grpSp>
      <p:grpSp>
        <p:nvGrpSpPr>
          <p:cNvPr id="24580" name="Group 1">
            <a:extLst>
              <a:ext uri="{FF2B5EF4-FFF2-40B4-BE49-F238E27FC236}">
                <a16:creationId xmlns:a16="http://schemas.microsoft.com/office/drawing/2014/main" id="{22719F7C-8903-4594-8A55-3D361AD4D5A4}"/>
              </a:ext>
            </a:extLst>
          </p:cNvPr>
          <p:cNvGrpSpPr>
            <a:grpSpLocks/>
          </p:cNvGrpSpPr>
          <p:nvPr/>
        </p:nvGrpSpPr>
        <p:grpSpPr bwMode="auto">
          <a:xfrm>
            <a:off x="7878764" y="5113338"/>
            <a:ext cx="1165225" cy="1268412"/>
            <a:chOff x="2133600" y="2133600"/>
            <a:chExt cx="1165139" cy="1268413"/>
          </a:xfrm>
        </p:grpSpPr>
        <p:sp>
          <p:nvSpPr>
            <p:cNvPr id="24583" name="TextBox 81">
              <a:extLst>
                <a:ext uri="{FF2B5EF4-FFF2-40B4-BE49-F238E27FC236}">
                  <a16:creationId xmlns:a16="http://schemas.microsoft.com/office/drawing/2014/main" id="{C05C7C16-E9D3-4074-859F-0C2807BD1390}"/>
                </a:ext>
              </a:extLst>
            </p:cNvPr>
            <p:cNvSpPr txBox="1">
              <a:spLocks noChangeArrowheads="1"/>
            </p:cNvSpPr>
            <p:nvPr/>
          </p:nvSpPr>
          <p:spPr bwMode="auto">
            <a:xfrm>
              <a:off x="2362200" y="2133600"/>
              <a:ext cx="936539" cy="50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50000"/>
                </a:lnSpc>
                <a:spcBef>
                  <a:spcPct val="0"/>
                </a:spcBef>
                <a:spcAft>
                  <a:spcPct val="0"/>
                </a:spcAft>
                <a:buNone/>
              </a:pPr>
              <a:r>
                <a:rPr lang="en-US" altLang="en-US" sz="2000">
                  <a:solidFill>
                    <a:prstClr val="white"/>
                  </a:solidFill>
                  <a:cs typeface="Arial" panose="020B0604020202020204" pitchFamily="34" charset="0"/>
                </a:rPr>
                <a:t>Vehicle</a:t>
              </a:r>
            </a:p>
          </p:txBody>
        </p:sp>
        <p:sp>
          <p:nvSpPr>
            <p:cNvPr id="24584" name="Rectangle 85">
              <a:extLst>
                <a:ext uri="{FF2B5EF4-FFF2-40B4-BE49-F238E27FC236}">
                  <a16:creationId xmlns:a16="http://schemas.microsoft.com/office/drawing/2014/main" id="{93518B73-2A18-4A26-B420-409C05BF8B90}"/>
                </a:ext>
              </a:extLst>
            </p:cNvPr>
            <p:cNvSpPr>
              <a:spLocks noChangeArrowheads="1"/>
            </p:cNvSpPr>
            <p:nvPr/>
          </p:nvSpPr>
          <p:spPr bwMode="auto">
            <a:xfrm>
              <a:off x="2362200" y="2895600"/>
              <a:ext cx="731838"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50000"/>
                </a:lnSpc>
                <a:spcBef>
                  <a:spcPct val="0"/>
                </a:spcBef>
                <a:spcAft>
                  <a:spcPct val="0"/>
                </a:spcAft>
                <a:buNone/>
              </a:pPr>
              <a:r>
                <a:rPr lang="en-US" altLang="en-US" sz="2000">
                  <a:solidFill>
                    <a:prstClr val="white"/>
                  </a:solidFill>
                  <a:cs typeface="Arial" panose="020B0604020202020204" pitchFamily="34" charset="0"/>
                </a:rPr>
                <a:t>Strap</a:t>
              </a:r>
              <a:endParaRPr lang="en-US" altLang="en-US" sz="1800">
                <a:solidFill>
                  <a:prstClr val="white"/>
                </a:solidFill>
                <a:cs typeface="Arial" panose="020B0604020202020204" pitchFamily="34" charset="0"/>
              </a:endParaRPr>
            </a:p>
          </p:txBody>
        </p:sp>
        <p:sp>
          <p:nvSpPr>
            <p:cNvPr id="24585" name="Rectangle 86">
              <a:extLst>
                <a:ext uri="{FF2B5EF4-FFF2-40B4-BE49-F238E27FC236}">
                  <a16:creationId xmlns:a16="http://schemas.microsoft.com/office/drawing/2014/main" id="{FF0ACE5D-CE57-4F3E-AE4D-037145E7A375}"/>
                </a:ext>
              </a:extLst>
            </p:cNvPr>
            <p:cNvSpPr>
              <a:spLocks noChangeArrowheads="1"/>
            </p:cNvSpPr>
            <p:nvPr/>
          </p:nvSpPr>
          <p:spPr bwMode="auto">
            <a:xfrm>
              <a:off x="2362200" y="2514600"/>
              <a:ext cx="700088"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50000"/>
                </a:lnSpc>
                <a:spcBef>
                  <a:spcPct val="0"/>
                </a:spcBef>
                <a:spcAft>
                  <a:spcPct val="0"/>
                </a:spcAft>
                <a:buNone/>
              </a:pPr>
              <a:r>
                <a:rPr lang="en-US" altLang="en-US" sz="2000">
                  <a:solidFill>
                    <a:prstClr val="white"/>
                  </a:solidFill>
                  <a:cs typeface="Arial" panose="020B0604020202020204" pitchFamily="34" charset="0"/>
                </a:rPr>
                <a:t>Strut</a:t>
              </a:r>
              <a:endParaRPr lang="en-US" altLang="en-US" sz="1800">
                <a:solidFill>
                  <a:prstClr val="white"/>
                </a:solidFill>
                <a:cs typeface="Arial" panose="020B0604020202020204" pitchFamily="34" charset="0"/>
              </a:endParaRPr>
            </a:p>
          </p:txBody>
        </p:sp>
        <p:grpSp>
          <p:nvGrpSpPr>
            <p:cNvPr id="24586" name="Group 101">
              <a:extLst>
                <a:ext uri="{FF2B5EF4-FFF2-40B4-BE49-F238E27FC236}">
                  <a16:creationId xmlns:a16="http://schemas.microsoft.com/office/drawing/2014/main" id="{36D01DFA-B5E6-480D-AD45-B21929562029}"/>
                </a:ext>
              </a:extLst>
            </p:cNvPr>
            <p:cNvGrpSpPr>
              <a:grpSpLocks/>
            </p:cNvGrpSpPr>
            <p:nvPr/>
          </p:nvGrpSpPr>
          <p:grpSpPr bwMode="auto">
            <a:xfrm>
              <a:off x="2133600" y="2314575"/>
              <a:ext cx="263525" cy="276225"/>
              <a:chOff x="12164219" y="1631950"/>
              <a:chExt cx="263214" cy="276998"/>
            </a:xfrm>
          </p:grpSpPr>
          <p:sp>
            <p:nvSpPr>
              <p:cNvPr id="37" name="Flowchart: Connector 36">
                <a:extLst>
                  <a:ext uri="{FF2B5EF4-FFF2-40B4-BE49-F238E27FC236}">
                    <a16:creationId xmlns:a16="http://schemas.microsoft.com/office/drawing/2014/main" id="{0F26AAEC-7B5E-42E6-82D3-AF69D5271DC9}"/>
                  </a:ext>
                </a:extLst>
              </p:cNvPr>
              <p:cNvSpPr/>
              <p:nvPr/>
            </p:nvSpPr>
            <p:spPr>
              <a:xfrm>
                <a:off x="12176903" y="1657421"/>
                <a:ext cx="228314" cy="229240"/>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4594" name="TextBox 103">
                <a:extLst>
                  <a:ext uri="{FF2B5EF4-FFF2-40B4-BE49-F238E27FC236}">
                    <a16:creationId xmlns:a16="http://schemas.microsoft.com/office/drawing/2014/main" id="{2E8177E5-D93F-41DD-BEAB-7B99BC9C6E3D}"/>
                  </a:ext>
                </a:extLst>
              </p:cNvPr>
              <p:cNvSpPr txBox="1">
                <a:spLocks noChangeArrowheads="1"/>
              </p:cNvSpPr>
              <p:nvPr/>
            </p:nvSpPr>
            <p:spPr bwMode="auto">
              <a:xfrm>
                <a:off x="12164219" y="1631950"/>
                <a:ext cx="263214"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1</a:t>
                </a:r>
              </a:p>
            </p:txBody>
          </p:sp>
        </p:grpSp>
        <p:grpSp>
          <p:nvGrpSpPr>
            <p:cNvPr id="24587" name="Group 104">
              <a:extLst>
                <a:ext uri="{FF2B5EF4-FFF2-40B4-BE49-F238E27FC236}">
                  <a16:creationId xmlns:a16="http://schemas.microsoft.com/office/drawing/2014/main" id="{435B1391-FBB0-40F0-BE0C-C714564D9E0D}"/>
                </a:ext>
              </a:extLst>
            </p:cNvPr>
            <p:cNvGrpSpPr>
              <a:grpSpLocks/>
            </p:cNvGrpSpPr>
            <p:nvPr/>
          </p:nvGrpSpPr>
          <p:grpSpPr bwMode="auto">
            <a:xfrm>
              <a:off x="2133600" y="2695575"/>
              <a:ext cx="263525" cy="276225"/>
              <a:chOff x="12164219" y="1631950"/>
              <a:chExt cx="263214" cy="276998"/>
            </a:xfrm>
          </p:grpSpPr>
          <p:sp>
            <p:nvSpPr>
              <p:cNvPr id="40" name="Flowchart: Connector 39">
                <a:extLst>
                  <a:ext uri="{FF2B5EF4-FFF2-40B4-BE49-F238E27FC236}">
                    <a16:creationId xmlns:a16="http://schemas.microsoft.com/office/drawing/2014/main" id="{EC125A92-FBED-4674-80FC-DB44CF654565}"/>
                  </a:ext>
                </a:extLst>
              </p:cNvPr>
              <p:cNvSpPr/>
              <p:nvPr/>
            </p:nvSpPr>
            <p:spPr>
              <a:xfrm>
                <a:off x="12176903" y="1657421"/>
                <a:ext cx="228314" cy="229240"/>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4592" name="TextBox 106">
                <a:extLst>
                  <a:ext uri="{FF2B5EF4-FFF2-40B4-BE49-F238E27FC236}">
                    <a16:creationId xmlns:a16="http://schemas.microsoft.com/office/drawing/2014/main" id="{87BBD278-5670-4EFE-8225-3577F96CE792}"/>
                  </a:ext>
                </a:extLst>
              </p:cNvPr>
              <p:cNvSpPr txBox="1">
                <a:spLocks noChangeArrowheads="1"/>
              </p:cNvSpPr>
              <p:nvPr/>
            </p:nvSpPr>
            <p:spPr bwMode="auto">
              <a:xfrm>
                <a:off x="12164219" y="1631950"/>
                <a:ext cx="263214"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2</a:t>
                </a:r>
              </a:p>
            </p:txBody>
          </p:sp>
        </p:grpSp>
        <p:grpSp>
          <p:nvGrpSpPr>
            <p:cNvPr id="24588" name="Group 107">
              <a:extLst>
                <a:ext uri="{FF2B5EF4-FFF2-40B4-BE49-F238E27FC236}">
                  <a16:creationId xmlns:a16="http://schemas.microsoft.com/office/drawing/2014/main" id="{6FF007E4-77CD-4EBC-93C7-29D00EDB57EF}"/>
                </a:ext>
              </a:extLst>
            </p:cNvPr>
            <p:cNvGrpSpPr>
              <a:grpSpLocks/>
            </p:cNvGrpSpPr>
            <p:nvPr/>
          </p:nvGrpSpPr>
          <p:grpSpPr bwMode="auto">
            <a:xfrm>
              <a:off x="2133600" y="3076575"/>
              <a:ext cx="263525" cy="276225"/>
              <a:chOff x="12164219" y="1631950"/>
              <a:chExt cx="263214" cy="276999"/>
            </a:xfrm>
          </p:grpSpPr>
          <p:sp>
            <p:nvSpPr>
              <p:cNvPr id="43" name="Flowchart: Connector 42">
                <a:extLst>
                  <a:ext uri="{FF2B5EF4-FFF2-40B4-BE49-F238E27FC236}">
                    <a16:creationId xmlns:a16="http://schemas.microsoft.com/office/drawing/2014/main" id="{BF445089-8847-43A4-9771-0BD964B81072}"/>
                  </a:ext>
                </a:extLst>
              </p:cNvPr>
              <p:cNvSpPr/>
              <p:nvPr/>
            </p:nvSpPr>
            <p:spPr>
              <a:xfrm>
                <a:off x="12176903" y="1657422"/>
                <a:ext cx="228314" cy="229241"/>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4590" name="TextBox 109">
                <a:extLst>
                  <a:ext uri="{FF2B5EF4-FFF2-40B4-BE49-F238E27FC236}">
                    <a16:creationId xmlns:a16="http://schemas.microsoft.com/office/drawing/2014/main" id="{F8C88213-73C6-4631-8C8B-CF4E3DF5AEC6}"/>
                  </a:ext>
                </a:extLst>
              </p:cNvPr>
              <p:cNvSpPr txBox="1">
                <a:spLocks noChangeArrowheads="1"/>
              </p:cNvSpPr>
              <p:nvPr/>
            </p:nvSpPr>
            <p:spPr bwMode="auto">
              <a:xfrm>
                <a:off x="12164219" y="1631950"/>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3</a:t>
                </a:r>
              </a:p>
            </p:txBody>
          </p:sp>
        </p:grpSp>
      </p:grpSp>
      <p:sp>
        <p:nvSpPr>
          <p:cNvPr id="24581" name="Title 1">
            <a:extLst>
              <a:ext uri="{FF2B5EF4-FFF2-40B4-BE49-F238E27FC236}">
                <a16:creationId xmlns:a16="http://schemas.microsoft.com/office/drawing/2014/main" id="{F07E2CF6-9DF3-4171-AD97-DE313DB4484D}"/>
              </a:ext>
            </a:extLst>
          </p:cNvPr>
          <p:cNvSpPr>
            <a:spLocks noGrp="1"/>
          </p:cNvSpPr>
          <p:nvPr>
            <p:ph type="title"/>
          </p:nvPr>
        </p:nvSpPr>
        <p:spPr/>
        <p:txBody>
          <a:bodyPr/>
          <a:lstStyle/>
          <a:p>
            <a:r>
              <a:rPr lang="en-US" altLang="en-US" sz="4000" b="1"/>
              <a:t>Unconventional Triangles</a:t>
            </a:r>
          </a:p>
        </p:txBody>
      </p:sp>
      <p:sp>
        <p:nvSpPr>
          <p:cNvPr id="24582" name="Content Placeholder 2">
            <a:extLst>
              <a:ext uri="{FF2B5EF4-FFF2-40B4-BE49-F238E27FC236}">
                <a16:creationId xmlns:a16="http://schemas.microsoft.com/office/drawing/2014/main" id="{5EFC5CCA-5028-4DBE-958A-2E9A8BD32103}"/>
              </a:ext>
            </a:extLst>
          </p:cNvPr>
          <p:cNvSpPr>
            <a:spLocks noGrp="1"/>
          </p:cNvSpPr>
          <p:nvPr>
            <p:ph idx="1"/>
          </p:nvPr>
        </p:nvSpPr>
        <p:spPr>
          <a:xfrm>
            <a:off x="1684338" y="1905000"/>
            <a:ext cx="5745162" cy="5272088"/>
          </a:xfrm>
        </p:spPr>
        <p:txBody>
          <a:bodyPr/>
          <a:lstStyle/>
          <a:p>
            <a:pPr eaLnBrk="1" hangingPunct="1">
              <a:lnSpc>
                <a:spcPct val="150000"/>
              </a:lnSpc>
              <a:spcBef>
                <a:spcPct val="0"/>
              </a:spcBef>
              <a:defRPr/>
            </a:pPr>
            <a:r>
              <a:rPr lang="en-US" altLang="en-US" sz="2400" dirty="0">
                <a:solidFill>
                  <a:srgbClr val="FF0000"/>
                </a:solidFill>
              </a:rPr>
              <a:t>STRUTS</a:t>
            </a:r>
            <a:r>
              <a:rPr lang="en-US" altLang="en-US" sz="2400" dirty="0"/>
              <a:t> work in </a:t>
            </a:r>
            <a:r>
              <a:rPr lang="en-US" altLang="en-US" sz="2400" dirty="0">
                <a:solidFill>
                  <a:srgbClr val="FF0000"/>
                </a:solidFill>
              </a:rPr>
              <a:t>COMPRESSION ONLY</a:t>
            </a:r>
          </a:p>
          <a:p>
            <a:pPr lvl="1" eaLnBrk="1" hangingPunct="1">
              <a:lnSpc>
                <a:spcPct val="150000"/>
              </a:lnSpc>
              <a:spcBef>
                <a:spcPct val="0"/>
              </a:spcBef>
              <a:defRPr/>
            </a:pPr>
            <a:r>
              <a:rPr lang="en-US" altLang="en-US" sz="2200" dirty="0"/>
              <a:t>The strut head is </a:t>
            </a:r>
            <a:r>
              <a:rPr lang="en-US" altLang="en-US" sz="2200" u="sng" dirty="0"/>
              <a:t>not</a:t>
            </a:r>
            <a:r>
              <a:rPr lang="en-US" altLang="en-US" sz="2200" dirty="0"/>
              <a:t> fixed to the car</a:t>
            </a:r>
          </a:p>
          <a:p>
            <a:pPr lvl="1" eaLnBrk="1" hangingPunct="1">
              <a:lnSpc>
                <a:spcPct val="150000"/>
              </a:lnSpc>
              <a:spcBef>
                <a:spcPct val="0"/>
              </a:spcBef>
              <a:defRPr/>
            </a:pPr>
            <a:r>
              <a:rPr lang="en-US" altLang="en-US" sz="2200" dirty="0"/>
              <a:t>The strut can separate from vehicle</a:t>
            </a:r>
          </a:p>
          <a:p>
            <a:pPr marL="457200" lvl="1" indent="0" eaLnBrk="1" hangingPunct="1">
              <a:lnSpc>
                <a:spcPct val="150000"/>
              </a:lnSpc>
              <a:spcBef>
                <a:spcPct val="0"/>
              </a:spcBef>
              <a:buNone/>
              <a:defRPr/>
            </a:pPr>
            <a:endParaRPr lang="en-US" altLang="en-US" sz="2000" dirty="0"/>
          </a:p>
          <a:p>
            <a:pPr marL="457200" lvl="1" indent="0" eaLnBrk="1" hangingPunct="1">
              <a:lnSpc>
                <a:spcPct val="150000"/>
              </a:lnSpc>
              <a:spcBef>
                <a:spcPct val="0"/>
              </a:spcBef>
              <a:buNone/>
              <a:defRPr/>
            </a:pPr>
            <a:endParaRPr lang="en-US" altLang="en-US" sz="2000" dirty="0"/>
          </a:p>
          <a:p>
            <a:pPr marL="457200" lvl="1" indent="0" eaLnBrk="1" hangingPunct="1">
              <a:lnSpc>
                <a:spcPct val="150000"/>
              </a:lnSpc>
              <a:spcBef>
                <a:spcPct val="0"/>
              </a:spcBef>
              <a:buNone/>
              <a:defRPr/>
            </a:pPr>
            <a:endParaRPr lang="en-US" altLang="en-US" sz="2000" dirty="0"/>
          </a:p>
          <a:p>
            <a:pPr eaLnBrk="1" hangingPunct="1">
              <a:lnSpc>
                <a:spcPct val="150000"/>
              </a:lnSpc>
              <a:spcBef>
                <a:spcPct val="0"/>
              </a:spcBef>
              <a:defRPr/>
            </a:pPr>
            <a:r>
              <a:rPr lang="en-US" altLang="en-US" sz="2400" dirty="0">
                <a:solidFill>
                  <a:srgbClr val="92D050"/>
                </a:solidFill>
              </a:rPr>
              <a:t>STRAPS</a:t>
            </a:r>
            <a:r>
              <a:rPr lang="en-US" altLang="en-US" sz="2400" dirty="0"/>
              <a:t> work in </a:t>
            </a:r>
            <a:r>
              <a:rPr lang="en-US" altLang="en-US" sz="2400" dirty="0">
                <a:solidFill>
                  <a:srgbClr val="92D050"/>
                </a:solidFill>
              </a:rPr>
              <a:t>TENSION ONLY</a:t>
            </a:r>
          </a:p>
          <a:p>
            <a:pPr lvl="1" eaLnBrk="1" hangingPunct="1">
              <a:lnSpc>
                <a:spcPct val="150000"/>
              </a:lnSpc>
              <a:spcBef>
                <a:spcPct val="0"/>
              </a:spcBef>
              <a:defRPr/>
            </a:pPr>
            <a:r>
              <a:rPr lang="en-US" altLang="en-US" sz="2200" dirty="0">
                <a:solidFill>
                  <a:srgbClr val="92D050"/>
                </a:solidFill>
              </a:rPr>
              <a:t>STRAP</a:t>
            </a:r>
            <a:r>
              <a:rPr lang="en-US" altLang="en-US" sz="2200" dirty="0"/>
              <a:t> will collapse or fold in </a:t>
            </a:r>
            <a:r>
              <a:rPr lang="en-US" altLang="en-US" sz="2200" dirty="0">
                <a:solidFill>
                  <a:srgbClr val="92D050"/>
                </a:solidFill>
              </a:rPr>
              <a:t>compression</a:t>
            </a:r>
          </a:p>
        </p:txBody>
      </p:sp>
      <p:pic>
        <p:nvPicPr>
          <p:cNvPr id="33" name="Picture 2">
            <a:extLst>
              <a:ext uri="{FF2B5EF4-FFF2-40B4-BE49-F238E27FC236}">
                <a16:creationId xmlns:a16="http://schemas.microsoft.com/office/drawing/2014/main" id="{1ACF48C8-530C-4893-A39B-05E4E9DF2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110">
            <a:extLst>
              <a:ext uri="{FF2B5EF4-FFF2-40B4-BE49-F238E27FC236}">
                <a16:creationId xmlns:a16="http://schemas.microsoft.com/office/drawing/2014/main" id="{3DA72852-C32B-41AE-9E99-CFE31B156EE8}"/>
              </a:ext>
            </a:extLst>
          </p:cNvPr>
          <p:cNvGrpSpPr>
            <a:grpSpLocks/>
          </p:cNvGrpSpPr>
          <p:nvPr/>
        </p:nvGrpSpPr>
        <p:grpSpPr bwMode="auto">
          <a:xfrm>
            <a:off x="1847851" y="1857376"/>
            <a:ext cx="3300413" cy="2608263"/>
            <a:chOff x="-2852277" y="4135965"/>
            <a:chExt cx="3095935" cy="2636074"/>
          </a:xfrm>
        </p:grpSpPr>
        <p:pic>
          <p:nvPicPr>
            <p:cNvPr id="25642" name="Picture 3">
              <a:extLst>
                <a:ext uri="{FF2B5EF4-FFF2-40B4-BE49-F238E27FC236}">
                  <a16:creationId xmlns:a16="http://schemas.microsoft.com/office/drawing/2014/main" id="{97B47E20-F753-4BAD-8BBF-4B9C0623C0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2277" y="4135965"/>
              <a:ext cx="3095935" cy="263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43" name="Group 92">
              <a:extLst>
                <a:ext uri="{FF2B5EF4-FFF2-40B4-BE49-F238E27FC236}">
                  <a16:creationId xmlns:a16="http://schemas.microsoft.com/office/drawing/2014/main" id="{547D14F9-2AC1-4B79-B786-4A0852EAAB59}"/>
                </a:ext>
              </a:extLst>
            </p:cNvPr>
            <p:cNvGrpSpPr>
              <a:grpSpLocks/>
            </p:cNvGrpSpPr>
            <p:nvPr/>
          </p:nvGrpSpPr>
          <p:grpSpPr bwMode="auto">
            <a:xfrm>
              <a:off x="-1146407" y="5190180"/>
              <a:ext cx="237465" cy="279952"/>
              <a:chOff x="8808012" y="1640530"/>
              <a:chExt cx="237465" cy="279951"/>
            </a:xfrm>
          </p:grpSpPr>
          <p:sp>
            <p:nvSpPr>
              <p:cNvPr id="21" name="Flowchart: Connector 20">
                <a:extLst>
                  <a:ext uri="{FF2B5EF4-FFF2-40B4-BE49-F238E27FC236}">
                    <a16:creationId xmlns:a16="http://schemas.microsoft.com/office/drawing/2014/main" id="{3D92828F-FEC1-4497-97E4-2ED8CF79AE94}"/>
                  </a:ext>
                </a:extLst>
              </p:cNvPr>
              <p:cNvSpPr/>
              <p:nvPr/>
            </p:nvSpPr>
            <p:spPr>
              <a:xfrm>
                <a:off x="8817638" y="1658072"/>
                <a:ext cx="227840" cy="227828"/>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5651" name="TextBox 94">
                <a:extLst>
                  <a:ext uri="{FF2B5EF4-FFF2-40B4-BE49-F238E27FC236}">
                    <a16:creationId xmlns:a16="http://schemas.microsoft.com/office/drawing/2014/main" id="{ED9BFECC-A61F-4DEF-858C-8B8237C46143}"/>
                  </a:ext>
                </a:extLst>
              </p:cNvPr>
              <p:cNvSpPr txBox="1">
                <a:spLocks noChangeArrowheads="1"/>
              </p:cNvSpPr>
              <p:nvPr/>
            </p:nvSpPr>
            <p:spPr bwMode="auto">
              <a:xfrm>
                <a:off x="8808012" y="1640530"/>
                <a:ext cx="212012" cy="27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1</a:t>
                </a:r>
              </a:p>
            </p:txBody>
          </p:sp>
        </p:grpSp>
        <p:grpSp>
          <p:nvGrpSpPr>
            <p:cNvPr id="25644" name="Group 95">
              <a:extLst>
                <a:ext uri="{FF2B5EF4-FFF2-40B4-BE49-F238E27FC236}">
                  <a16:creationId xmlns:a16="http://schemas.microsoft.com/office/drawing/2014/main" id="{CDAA8392-97B1-46D8-989E-F3DD8F713EED}"/>
                </a:ext>
              </a:extLst>
            </p:cNvPr>
            <p:cNvGrpSpPr>
              <a:grpSpLocks/>
            </p:cNvGrpSpPr>
            <p:nvPr/>
          </p:nvGrpSpPr>
          <p:grpSpPr bwMode="auto">
            <a:xfrm>
              <a:off x="-310708" y="5216846"/>
              <a:ext cx="246906" cy="279952"/>
              <a:chOff x="8729311" y="1590996"/>
              <a:chExt cx="246906" cy="279951"/>
            </a:xfrm>
          </p:grpSpPr>
          <p:sp>
            <p:nvSpPr>
              <p:cNvPr id="19" name="Flowchart: Connector 18">
                <a:extLst>
                  <a:ext uri="{FF2B5EF4-FFF2-40B4-BE49-F238E27FC236}">
                    <a16:creationId xmlns:a16="http://schemas.microsoft.com/office/drawing/2014/main" id="{95166576-B42D-45F8-BB8C-8018D171BCEE}"/>
                  </a:ext>
                </a:extLst>
              </p:cNvPr>
              <p:cNvSpPr/>
              <p:nvPr/>
            </p:nvSpPr>
            <p:spPr>
              <a:xfrm>
                <a:off x="8749073" y="1615565"/>
                <a:ext cx="226351" cy="227828"/>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5649" name="TextBox 97">
                <a:extLst>
                  <a:ext uri="{FF2B5EF4-FFF2-40B4-BE49-F238E27FC236}">
                    <a16:creationId xmlns:a16="http://schemas.microsoft.com/office/drawing/2014/main" id="{29F5A3EA-D329-4C7D-B883-63FC7A442F1C}"/>
                  </a:ext>
                </a:extLst>
              </p:cNvPr>
              <p:cNvSpPr txBox="1">
                <a:spLocks noChangeArrowheads="1"/>
              </p:cNvSpPr>
              <p:nvPr/>
            </p:nvSpPr>
            <p:spPr bwMode="auto">
              <a:xfrm>
                <a:off x="8729311" y="1590996"/>
                <a:ext cx="246906" cy="27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2</a:t>
                </a:r>
              </a:p>
            </p:txBody>
          </p:sp>
        </p:grpSp>
        <p:grpSp>
          <p:nvGrpSpPr>
            <p:cNvPr id="25645" name="Group 98">
              <a:extLst>
                <a:ext uri="{FF2B5EF4-FFF2-40B4-BE49-F238E27FC236}">
                  <a16:creationId xmlns:a16="http://schemas.microsoft.com/office/drawing/2014/main" id="{EC2AA02B-5E1A-47AC-829F-B4807A586FA1}"/>
                </a:ext>
              </a:extLst>
            </p:cNvPr>
            <p:cNvGrpSpPr>
              <a:grpSpLocks/>
            </p:cNvGrpSpPr>
            <p:nvPr/>
          </p:nvGrpSpPr>
          <p:grpSpPr bwMode="auto">
            <a:xfrm>
              <a:off x="-599199" y="6376092"/>
              <a:ext cx="247186" cy="279952"/>
              <a:chOff x="8898020" y="1607242"/>
              <a:chExt cx="247186" cy="279951"/>
            </a:xfrm>
          </p:grpSpPr>
          <p:sp>
            <p:nvSpPr>
              <p:cNvPr id="17" name="Flowchart: Connector 16">
                <a:extLst>
                  <a:ext uri="{FF2B5EF4-FFF2-40B4-BE49-F238E27FC236}">
                    <a16:creationId xmlns:a16="http://schemas.microsoft.com/office/drawing/2014/main" id="{B333D14B-9130-47D3-AA68-B4B295A8B78D}"/>
                  </a:ext>
                </a:extLst>
              </p:cNvPr>
              <p:cNvSpPr/>
              <p:nvPr/>
            </p:nvSpPr>
            <p:spPr>
              <a:xfrm>
                <a:off x="8898020" y="1630962"/>
                <a:ext cx="227839" cy="229432"/>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5647" name="TextBox 100">
                <a:extLst>
                  <a:ext uri="{FF2B5EF4-FFF2-40B4-BE49-F238E27FC236}">
                    <a16:creationId xmlns:a16="http://schemas.microsoft.com/office/drawing/2014/main" id="{7AB503C8-DF57-416E-A6FC-B14DE7F30DA3}"/>
                  </a:ext>
                </a:extLst>
              </p:cNvPr>
              <p:cNvSpPr txBox="1">
                <a:spLocks noChangeArrowheads="1"/>
              </p:cNvSpPr>
              <p:nvPr/>
            </p:nvSpPr>
            <p:spPr bwMode="auto">
              <a:xfrm>
                <a:off x="8898300" y="1607242"/>
                <a:ext cx="246906" cy="27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3</a:t>
                </a:r>
              </a:p>
            </p:txBody>
          </p:sp>
        </p:grpSp>
      </p:grpSp>
      <p:grpSp>
        <p:nvGrpSpPr>
          <p:cNvPr id="25603" name="Group 1">
            <a:extLst>
              <a:ext uri="{FF2B5EF4-FFF2-40B4-BE49-F238E27FC236}">
                <a16:creationId xmlns:a16="http://schemas.microsoft.com/office/drawing/2014/main" id="{BC8C4689-FCDB-4A0A-A42F-E2DDEAE0341A}"/>
              </a:ext>
            </a:extLst>
          </p:cNvPr>
          <p:cNvGrpSpPr>
            <a:grpSpLocks/>
          </p:cNvGrpSpPr>
          <p:nvPr/>
        </p:nvGrpSpPr>
        <p:grpSpPr bwMode="auto">
          <a:xfrm>
            <a:off x="9290051" y="5376863"/>
            <a:ext cx="1165225" cy="1268412"/>
            <a:chOff x="2133600" y="2133600"/>
            <a:chExt cx="1165139" cy="1268413"/>
          </a:xfrm>
        </p:grpSpPr>
        <p:sp>
          <p:nvSpPr>
            <p:cNvPr id="25630" name="TextBox 81">
              <a:extLst>
                <a:ext uri="{FF2B5EF4-FFF2-40B4-BE49-F238E27FC236}">
                  <a16:creationId xmlns:a16="http://schemas.microsoft.com/office/drawing/2014/main" id="{B4180BBC-894D-441F-A002-860F2F79093A}"/>
                </a:ext>
              </a:extLst>
            </p:cNvPr>
            <p:cNvSpPr txBox="1">
              <a:spLocks noChangeArrowheads="1"/>
            </p:cNvSpPr>
            <p:nvPr/>
          </p:nvSpPr>
          <p:spPr bwMode="auto">
            <a:xfrm>
              <a:off x="2362200" y="2133600"/>
              <a:ext cx="936539" cy="50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50000"/>
                </a:lnSpc>
                <a:spcBef>
                  <a:spcPct val="0"/>
                </a:spcBef>
                <a:spcAft>
                  <a:spcPct val="0"/>
                </a:spcAft>
                <a:buNone/>
              </a:pPr>
              <a:r>
                <a:rPr lang="en-US" altLang="en-US" sz="2000">
                  <a:solidFill>
                    <a:prstClr val="white"/>
                  </a:solidFill>
                  <a:cs typeface="Arial" panose="020B0604020202020204" pitchFamily="34" charset="0"/>
                </a:rPr>
                <a:t>Vehicle</a:t>
              </a:r>
            </a:p>
          </p:txBody>
        </p:sp>
        <p:sp>
          <p:nvSpPr>
            <p:cNvPr id="25631" name="Rectangle 85">
              <a:extLst>
                <a:ext uri="{FF2B5EF4-FFF2-40B4-BE49-F238E27FC236}">
                  <a16:creationId xmlns:a16="http://schemas.microsoft.com/office/drawing/2014/main" id="{03485470-66DE-4891-8A4E-084B081CCA90}"/>
                </a:ext>
              </a:extLst>
            </p:cNvPr>
            <p:cNvSpPr>
              <a:spLocks noChangeArrowheads="1"/>
            </p:cNvSpPr>
            <p:nvPr/>
          </p:nvSpPr>
          <p:spPr bwMode="auto">
            <a:xfrm>
              <a:off x="2362200" y="2895600"/>
              <a:ext cx="731838"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50000"/>
                </a:lnSpc>
                <a:spcBef>
                  <a:spcPct val="0"/>
                </a:spcBef>
                <a:spcAft>
                  <a:spcPct val="0"/>
                </a:spcAft>
                <a:buNone/>
              </a:pPr>
              <a:r>
                <a:rPr lang="en-US" altLang="en-US" sz="2000">
                  <a:solidFill>
                    <a:prstClr val="white"/>
                  </a:solidFill>
                  <a:cs typeface="Arial" panose="020B0604020202020204" pitchFamily="34" charset="0"/>
                </a:rPr>
                <a:t>Strap</a:t>
              </a:r>
              <a:endParaRPr lang="en-US" altLang="en-US" sz="1800">
                <a:solidFill>
                  <a:prstClr val="white"/>
                </a:solidFill>
                <a:cs typeface="Arial" panose="020B0604020202020204" pitchFamily="34" charset="0"/>
              </a:endParaRPr>
            </a:p>
          </p:txBody>
        </p:sp>
        <p:sp>
          <p:nvSpPr>
            <p:cNvPr id="25632" name="Rectangle 86">
              <a:extLst>
                <a:ext uri="{FF2B5EF4-FFF2-40B4-BE49-F238E27FC236}">
                  <a16:creationId xmlns:a16="http://schemas.microsoft.com/office/drawing/2014/main" id="{42900765-9A6B-4348-B9F0-B930A1EC089D}"/>
                </a:ext>
              </a:extLst>
            </p:cNvPr>
            <p:cNvSpPr>
              <a:spLocks noChangeArrowheads="1"/>
            </p:cNvSpPr>
            <p:nvPr/>
          </p:nvSpPr>
          <p:spPr bwMode="auto">
            <a:xfrm>
              <a:off x="2362200" y="2514600"/>
              <a:ext cx="700088"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50000"/>
                </a:lnSpc>
                <a:spcBef>
                  <a:spcPct val="0"/>
                </a:spcBef>
                <a:spcAft>
                  <a:spcPct val="0"/>
                </a:spcAft>
                <a:buNone/>
              </a:pPr>
              <a:r>
                <a:rPr lang="en-US" altLang="en-US" sz="2000">
                  <a:solidFill>
                    <a:prstClr val="white"/>
                  </a:solidFill>
                  <a:cs typeface="Arial" panose="020B0604020202020204" pitchFamily="34" charset="0"/>
                </a:rPr>
                <a:t>Strut</a:t>
              </a:r>
              <a:endParaRPr lang="en-US" altLang="en-US" sz="1800">
                <a:solidFill>
                  <a:prstClr val="white"/>
                </a:solidFill>
                <a:cs typeface="Arial" panose="020B0604020202020204" pitchFamily="34" charset="0"/>
              </a:endParaRPr>
            </a:p>
          </p:txBody>
        </p:sp>
        <p:grpSp>
          <p:nvGrpSpPr>
            <p:cNvPr id="25633" name="Group 101">
              <a:extLst>
                <a:ext uri="{FF2B5EF4-FFF2-40B4-BE49-F238E27FC236}">
                  <a16:creationId xmlns:a16="http://schemas.microsoft.com/office/drawing/2014/main" id="{AB2410F4-9723-4F5D-9FEF-E9FE445745C0}"/>
                </a:ext>
              </a:extLst>
            </p:cNvPr>
            <p:cNvGrpSpPr>
              <a:grpSpLocks/>
            </p:cNvGrpSpPr>
            <p:nvPr/>
          </p:nvGrpSpPr>
          <p:grpSpPr bwMode="auto">
            <a:xfrm>
              <a:off x="2133600" y="2314575"/>
              <a:ext cx="263525" cy="276225"/>
              <a:chOff x="12164219" y="1631950"/>
              <a:chExt cx="263214" cy="276998"/>
            </a:xfrm>
          </p:grpSpPr>
          <p:sp>
            <p:nvSpPr>
              <p:cNvPr id="37" name="Flowchart: Connector 36">
                <a:extLst>
                  <a:ext uri="{FF2B5EF4-FFF2-40B4-BE49-F238E27FC236}">
                    <a16:creationId xmlns:a16="http://schemas.microsoft.com/office/drawing/2014/main" id="{CF22E3A3-5497-45D6-8F5D-6091CF54E2FA}"/>
                  </a:ext>
                </a:extLst>
              </p:cNvPr>
              <p:cNvSpPr/>
              <p:nvPr/>
            </p:nvSpPr>
            <p:spPr>
              <a:xfrm>
                <a:off x="12176903" y="1657421"/>
                <a:ext cx="228314" cy="229240"/>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5641" name="TextBox 103">
                <a:extLst>
                  <a:ext uri="{FF2B5EF4-FFF2-40B4-BE49-F238E27FC236}">
                    <a16:creationId xmlns:a16="http://schemas.microsoft.com/office/drawing/2014/main" id="{82B5A154-BFC0-4F3F-816F-639C3F1E3CD3}"/>
                  </a:ext>
                </a:extLst>
              </p:cNvPr>
              <p:cNvSpPr txBox="1">
                <a:spLocks noChangeArrowheads="1"/>
              </p:cNvSpPr>
              <p:nvPr/>
            </p:nvSpPr>
            <p:spPr bwMode="auto">
              <a:xfrm>
                <a:off x="12164219" y="1631950"/>
                <a:ext cx="263214"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1</a:t>
                </a:r>
              </a:p>
            </p:txBody>
          </p:sp>
        </p:grpSp>
        <p:grpSp>
          <p:nvGrpSpPr>
            <p:cNvPr id="25634" name="Group 104">
              <a:extLst>
                <a:ext uri="{FF2B5EF4-FFF2-40B4-BE49-F238E27FC236}">
                  <a16:creationId xmlns:a16="http://schemas.microsoft.com/office/drawing/2014/main" id="{7DD99669-6BE5-475E-8E6C-CA057536FD1B}"/>
                </a:ext>
              </a:extLst>
            </p:cNvPr>
            <p:cNvGrpSpPr>
              <a:grpSpLocks/>
            </p:cNvGrpSpPr>
            <p:nvPr/>
          </p:nvGrpSpPr>
          <p:grpSpPr bwMode="auto">
            <a:xfrm>
              <a:off x="2133600" y="2695575"/>
              <a:ext cx="263525" cy="276225"/>
              <a:chOff x="12164219" y="1631950"/>
              <a:chExt cx="263214" cy="276998"/>
            </a:xfrm>
          </p:grpSpPr>
          <p:sp>
            <p:nvSpPr>
              <p:cNvPr id="40" name="Flowchart: Connector 39">
                <a:extLst>
                  <a:ext uri="{FF2B5EF4-FFF2-40B4-BE49-F238E27FC236}">
                    <a16:creationId xmlns:a16="http://schemas.microsoft.com/office/drawing/2014/main" id="{34056F62-D97E-44FB-B508-421EF0C43C47}"/>
                  </a:ext>
                </a:extLst>
              </p:cNvPr>
              <p:cNvSpPr/>
              <p:nvPr/>
            </p:nvSpPr>
            <p:spPr>
              <a:xfrm>
                <a:off x="12176903" y="1657421"/>
                <a:ext cx="228314" cy="229240"/>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5639" name="TextBox 106">
                <a:extLst>
                  <a:ext uri="{FF2B5EF4-FFF2-40B4-BE49-F238E27FC236}">
                    <a16:creationId xmlns:a16="http://schemas.microsoft.com/office/drawing/2014/main" id="{E2FFEA30-9F11-40AE-A20D-443E0368BDDD}"/>
                  </a:ext>
                </a:extLst>
              </p:cNvPr>
              <p:cNvSpPr txBox="1">
                <a:spLocks noChangeArrowheads="1"/>
              </p:cNvSpPr>
              <p:nvPr/>
            </p:nvSpPr>
            <p:spPr bwMode="auto">
              <a:xfrm>
                <a:off x="12164219" y="1631950"/>
                <a:ext cx="263214"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2</a:t>
                </a:r>
              </a:p>
            </p:txBody>
          </p:sp>
        </p:grpSp>
        <p:grpSp>
          <p:nvGrpSpPr>
            <p:cNvPr id="25635" name="Group 107">
              <a:extLst>
                <a:ext uri="{FF2B5EF4-FFF2-40B4-BE49-F238E27FC236}">
                  <a16:creationId xmlns:a16="http://schemas.microsoft.com/office/drawing/2014/main" id="{80D2B95B-9DE9-4AE8-9DB4-C52F1FEEAB42}"/>
                </a:ext>
              </a:extLst>
            </p:cNvPr>
            <p:cNvGrpSpPr>
              <a:grpSpLocks/>
            </p:cNvGrpSpPr>
            <p:nvPr/>
          </p:nvGrpSpPr>
          <p:grpSpPr bwMode="auto">
            <a:xfrm>
              <a:off x="2133600" y="3076575"/>
              <a:ext cx="263525" cy="276225"/>
              <a:chOff x="12164219" y="1631950"/>
              <a:chExt cx="263214" cy="276999"/>
            </a:xfrm>
          </p:grpSpPr>
          <p:sp>
            <p:nvSpPr>
              <p:cNvPr id="43" name="Flowchart: Connector 42">
                <a:extLst>
                  <a:ext uri="{FF2B5EF4-FFF2-40B4-BE49-F238E27FC236}">
                    <a16:creationId xmlns:a16="http://schemas.microsoft.com/office/drawing/2014/main" id="{3D065138-937F-45B2-8737-E6E46BEACE30}"/>
                  </a:ext>
                </a:extLst>
              </p:cNvPr>
              <p:cNvSpPr/>
              <p:nvPr/>
            </p:nvSpPr>
            <p:spPr>
              <a:xfrm>
                <a:off x="12176903" y="1657422"/>
                <a:ext cx="228314" cy="229241"/>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5637" name="TextBox 109">
                <a:extLst>
                  <a:ext uri="{FF2B5EF4-FFF2-40B4-BE49-F238E27FC236}">
                    <a16:creationId xmlns:a16="http://schemas.microsoft.com/office/drawing/2014/main" id="{91821343-0BBC-4587-AB31-721951EA2AF4}"/>
                  </a:ext>
                </a:extLst>
              </p:cNvPr>
              <p:cNvSpPr txBox="1">
                <a:spLocks noChangeArrowheads="1"/>
              </p:cNvSpPr>
              <p:nvPr/>
            </p:nvSpPr>
            <p:spPr bwMode="auto">
              <a:xfrm>
                <a:off x="12164219" y="1631950"/>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3</a:t>
                </a:r>
              </a:p>
            </p:txBody>
          </p:sp>
        </p:grpSp>
      </p:grpSp>
      <p:sp>
        <p:nvSpPr>
          <p:cNvPr id="25604" name="Title 1">
            <a:extLst>
              <a:ext uri="{FF2B5EF4-FFF2-40B4-BE49-F238E27FC236}">
                <a16:creationId xmlns:a16="http://schemas.microsoft.com/office/drawing/2014/main" id="{DCC09FFB-6A1E-471E-9506-FBB77D0CF3DC}"/>
              </a:ext>
            </a:extLst>
          </p:cNvPr>
          <p:cNvSpPr>
            <a:spLocks noGrp="1"/>
          </p:cNvSpPr>
          <p:nvPr>
            <p:ph type="title"/>
          </p:nvPr>
        </p:nvSpPr>
        <p:spPr>
          <a:xfrm>
            <a:off x="1981200" y="441326"/>
            <a:ext cx="8229600" cy="701675"/>
          </a:xfrm>
        </p:spPr>
        <p:txBody>
          <a:bodyPr/>
          <a:lstStyle/>
          <a:p>
            <a:r>
              <a:rPr lang="en-US" altLang="en-US" sz="4000" b="1"/>
              <a:t>Visualize the Triangles</a:t>
            </a:r>
          </a:p>
        </p:txBody>
      </p:sp>
      <p:grpSp>
        <p:nvGrpSpPr>
          <p:cNvPr id="25605" name="Group 21">
            <a:extLst>
              <a:ext uri="{FF2B5EF4-FFF2-40B4-BE49-F238E27FC236}">
                <a16:creationId xmlns:a16="http://schemas.microsoft.com/office/drawing/2014/main" id="{A95576DE-885E-4DD2-A79B-1EECD748921D}"/>
              </a:ext>
            </a:extLst>
          </p:cNvPr>
          <p:cNvGrpSpPr>
            <a:grpSpLocks/>
          </p:cNvGrpSpPr>
          <p:nvPr/>
        </p:nvGrpSpPr>
        <p:grpSpPr bwMode="auto">
          <a:xfrm>
            <a:off x="7162801" y="1443039"/>
            <a:ext cx="3152775" cy="3455987"/>
            <a:chOff x="5609628" y="1442990"/>
            <a:chExt cx="3153372" cy="3456409"/>
          </a:xfrm>
        </p:grpSpPr>
        <p:sp>
          <p:nvSpPr>
            <p:cNvPr id="6" name="Rectangle 5">
              <a:extLst>
                <a:ext uri="{FF2B5EF4-FFF2-40B4-BE49-F238E27FC236}">
                  <a16:creationId xmlns:a16="http://schemas.microsoft.com/office/drawing/2014/main" id="{206CEB8F-1361-4141-91B8-943CB7FD8100}"/>
                </a:ext>
              </a:extLst>
            </p:cNvPr>
            <p:cNvSpPr/>
            <p:nvPr/>
          </p:nvSpPr>
          <p:spPr>
            <a:xfrm>
              <a:off x="7038649" y="1506498"/>
              <a:ext cx="304858" cy="32182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panose="020F0502020204030204"/>
                </a:rPr>
                <a:t>CAR</a:t>
              </a:r>
            </a:p>
          </p:txBody>
        </p:sp>
        <p:sp>
          <p:nvSpPr>
            <p:cNvPr id="14" name="Rectangle 13">
              <a:extLst>
                <a:ext uri="{FF2B5EF4-FFF2-40B4-BE49-F238E27FC236}">
                  <a16:creationId xmlns:a16="http://schemas.microsoft.com/office/drawing/2014/main" id="{0D77FFBE-5A7B-4099-AFDB-6DA77559ADE9}"/>
                </a:ext>
              </a:extLst>
            </p:cNvPr>
            <p:cNvSpPr/>
            <p:nvPr/>
          </p:nvSpPr>
          <p:spPr>
            <a:xfrm rot="1322120">
              <a:off x="6317787" y="1442990"/>
              <a:ext cx="82566" cy="34405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7" name="Rectangle 46">
              <a:extLst>
                <a:ext uri="{FF2B5EF4-FFF2-40B4-BE49-F238E27FC236}">
                  <a16:creationId xmlns:a16="http://schemas.microsoft.com/office/drawing/2014/main" id="{447FD1F0-AF36-456A-ABE9-421B05402BB4}"/>
                </a:ext>
              </a:extLst>
            </p:cNvPr>
            <p:cNvSpPr/>
            <p:nvPr/>
          </p:nvSpPr>
          <p:spPr>
            <a:xfrm rot="20329829">
              <a:off x="7980215" y="1452516"/>
              <a:ext cx="87329" cy="34421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663FC98E-A3D5-4F7B-9D1A-44861CEF9BC6}"/>
                </a:ext>
              </a:extLst>
            </p:cNvPr>
            <p:cNvSpPr/>
            <p:nvPr/>
          </p:nvSpPr>
          <p:spPr>
            <a:xfrm rot="21284594" flipV="1">
              <a:off x="5743003" y="4731103"/>
              <a:ext cx="1222606" cy="4604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6" name="Flowchart: Connector 45">
              <a:extLst>
                <a:ext uri="{FF2B5EF4-FFF2-40B4-BE49-F238E27FC236}">
                  <a16:creationId xmlns:a16="http://schemas.microsoft.com/office/drawing/2014/main" id="{744920BF-7FDE-4874-9122-F2B7CE65A8CE}"/>
                </a:ext>
              </a:extLst>
            </p:cNvPr>
            <p:cNvSpPr/>
            <p:nvPr/>
          </p:nvSpPr>
          <p:spPr>
            <a:xfrm>
              <a:off x="8610571" y="4746980"/>
              <a:ext cx="152429" cy="152419"/>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9" name="Rectangle 48">
              <a:extLst>
                <a:ext uri="{FF2B5EF4-FFF2-40B4-BE49-F238E27FC236}">
                  <a16:creationId xmlns:a16="http://schemas.microsoft.com/office/drawing/2014/main" id="{982F2847-C146-426D-A0C5-7A0846413D74}"/>
                </a:ext>
              </a:extLst>
            </p:cNvPr>
            <p:cNvSpPr/>
            <p:nvPr/>
          </p:nvSpPr>
          <p:spPr>
            <a:xfrm rot="369246">
              <a:off x="7395904" y="4745393"/>
              <a:ext cx="1190850" cy="460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7" name="Flowchart: Connector 6">
              <a:extLst>
                <a:ext uri="{FF2B5EF4-FFF2-40B4-BE49-F238E27FC236}">
                  <a16:creationId xmlns:a16="http://schemas.microsoft.com/office/drawing/2014/main" id="{0D0A238A-A863-44E7-BC34-A058173D862C}"/>
                </a:ext>
              </a:extLst>
            </p:cNvPr>
            <p:cNvSpPr/>
            <p:nvPr/>
          </p:nvSpPr>
          <p:spPr>
            <a:xfrm>
              <a:off x="6952907" y="1447753"/>
              <a:ext cx="152429" cy="152419"/>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1" name="Flowchart: Connector 40">
              <a:extLst>
                <a:ext uri="{FF2B5EF4-FFF2-40B4-BE49-F238E27FC236}">
                  <a16:creationId xmlns:a16="http://schemas.microsoft.com/office/drawing/2014/main" id="{4732E23A-0332-428E-A468-29BD8BCC9835}"/>
                </a:ext>
              </a:extLst>
            </p:cNvPr>
            <p:cNvSpPr/>
            <p:nvPr/>
          </p:nvSpPr>
          <p:spPr>
            <a:xfrm>
              <a:off x="7314926" y="1450928"/>
              <a:ext cx="152429" cy="152419"/>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2" name="Flowchart: Connector 41">
              <a:extLst>
                <a:ext uri="{FF2B5EF4-FFF2-40B4-BE49-F238E27FC236}">
                  <a16:creationId xmlns:a16="http://schemas.microsoft.com/office/drawing/2014/main" id="{458CB919-E733-418B-9ACA-F38BBDB4FFB4}"/>
                </a:ext>
              </a:extLst>
            </p:cNvPr>
            <p:cNvSpPr/>
            <p:nvPr/>
          </p:nvSpPr>
          <p:spPr>
            <a:xfrm>
              <a:off x="6948144" y="4627904"/>
              <a:ext cx="152429" cy="150830"/>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4" name="Flowchart: Connector 43">
              <a:extLst>
                <a:ext uri="{FF2B5EF4-FFF2-40B4-BE49-F238E27FC236}">
                  <a16:creationId xmlns:a16="http://schemas.microsoft.com/office/drawing/2014/main" id="{E46282D6-F2DC-496C-A782-693B22779E57}"/>
                </a:ext>
              </a:extLst>
            </p:cNvPr>
            <p:cNvSpPr/>
            <p:nvPr/>
          </p:nvSpPr>
          <p:spPr>
            <a:xfrm>
              <a:off x="7310163" y="4627904"/>
              <a:ext cx="152429" cy="150830"/>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5" name="Flowchart: Connector 44">
              <a:extLst>
                <a:ext uri="{FF2B5EF4-FFF2-40B4-BE49-F238E27FC236}">
                  <a16:creationId xmlns:a16="http://schemas.microsoft.com/office/drawing/2014/main" id="{5BBE883A-E8C7-473A-86A5-265389B7D027}"/>
                </a:ext>
              </a:extLst>
            </p:cNvPr>
            <p:cNvSpPr/>
            <p:nvPr/>
          </p:nvSpPr>
          <p:spPr>
            <a:xfrm>
              <a:off x="5609628" y="4743805"/>
              <a:ext cx="152429" cy="152419"/>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grpSp>
      <p:sp>
        <p:nvSpPr>
          <p:cNvPr id="56" name="Flowchart: Connector 55">
            <a:extLst>
              <a:ext uri="{FF2B5EF4-FFF2-40B4-BE49-F238E27FC236}">
                <a16:creationId xmlns:a16="http://schemas.microsoft.com/office/drawing/2014/main" id="{35184914-3EF4-4DE9-A570-CB607A77C59E}"/>
              </a:ext>
            </a:extLst>
          </p:cNvPr>
          <p:cNvSpPr/>
          <p:nvPr/>
        </p:nvSpPr>
        <p:spPr bwMode="auto">
          <a:xfrm>
            <a:off x="8631239" y="3762376"/>
            <a:ext cx="242887" cy="225425"/>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5607" name="TextBox 17">
            <a:extLst>
              <a:ext uri="{FF2B5EF4-FFF2-40B4-BE49-F238E27FC236}">
                <a16:creationId xmlns:a16="http://schemas.microsoft.com/office/drawing/2014/main" id="{FE449B2F-4B67-4522-9001-C736F8B98782}"/>
              </a:ext>
            </a:extLst>
          </p:cNvPr>
          <p:cNvSpPr txBox="1">
            <a:spLocks noChangeArrowheads="1"/>
          </p:cNvSpPr>
          <p:nvPr/>
        </p:nvSpPr>
        <p:spPr bwMode="auto">
          <a:xfrm>
            <a:off x="5719764" y="2357439"/>
            <a:ext cx="15763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9600">
                <a:solidFill>
                  <a:srgbClr val="00B050"/>
                </a:solidFill>
                <a:latin typeface="Arial" panose="020B0604020202020204" pitchFamily="34" charset="0"/>
                <a:cs typeface="Arial" panose="020B0604020202020204" pitchFamily="34" charset="0"/>
              </a:rPr>
              <a:t>=</a:t>
            </a:r>
          </a:p>
        </p:txBody>
      </p:sp>
      <p:sp>
        <p:nvSpPr>
          <p:cNvPr id="25608" name="TextBox 94">
            <a:extLst>
              <a:ext uri="{FF2B5EF4-FFF2-40B4-BE49-F238E27FC236}">
                <a16:creationId xmlns:a16="http://schemas.microsoft.com/office/drawing/2014/main" id="{16CF2BA7-951A-48C0-80CA-297C8EAFAC63}"/>
              </a:ext>
            </a:extLst>
          </p:cNvPr>
          <p:cNvSpPr txBox="1">
            <a:spLocks noChangeArrowheads="1"/>
          </p:cNvSpPr>
          <p:nvPr/>
        </p:nvSpPr>
        <p:spPr bwMode="auto">
          <a:xfrm>
            <a:off x="8613776" y="3738564"/>
            <a:ext cx="225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1</a:t>
            </a:r>
          </a:p>
        </p:txBody>
      </p:sp>
      <p:sp>
        <p:nvSpPr>
          <p:cNvPr id="57" name="Flowchart: Connector 56">
            <a:extLst>
              <a:ext uri="{FF2B5EF4-FFF2-40B4-BE49-F238E27FC236}">
                <a16:creationId xmlns:a16="http://schemas.microsoft.com/office/drawing/2014/main" id="{B095DF13-A10E-4372-B2B0-36690F5B257E}"/>
              </a:ext>
            </a:extLst>
          </p:cNvPr>
          <p:cNvSpPr/>
          <p:nvPr/>
        </p:nvSpPr>
        <p:spPr bwMode="auto">
          <a:xfrm>
            <a:off x="9236075" y="4838701"/>
            <a:ext cx="242888" cy="225425"/>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58" name="Flowchart: Connector 57">
            <a:extLst>
              <a:ext uri="{FF2B5EF4-FFF2-40B4-BE49-F238E27FC236}">
                <a16:creationId xmlns:a16="http://schemas.microsoft.com/office/drawing/2014/main" id="{391031FF-5333-447B-BBE3-7D7A11D1D802}"/>
              </a:ext>
            </a:extLst>
          </p:cNvPr>
          <p:cNvSpPr/>
          <p:nvPr/>
        </p:nvSpPr>
        <p:spPr bwMode="auto">
          <a:xfrm>
            <a:off x="9393239" y="3424239"/>
            <a:ext cx="242887" cy="225425"/>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5611" name="TextBox 97">
            <a:extLst>
              <a:ext uri="{FF2B5EF4-FFF2-40B4-BE49-F238E27FC236}">
                <a16:creationId xmlns:a16="http://schemas.microsoft.com/office/drawing/2014/main" id="{09CEA0E1-99E5-4D27-BE25-10BB8C9D0C3C}"/>
              </a:ext>
            </a:extLst>
          </p:cNvPr>
          <p:cNvSpPr txBox="1">
            <a:spLocks noChangeArrowheads="1"/>
          </p:cNvSpPr>
          <p:nvPr/>
        </p:nvSpPr>
        <p:spPr bwMode="auto">
          <a:xfrm>
            <a:off x="9391651" y="3386139"/>
            <a:ext cx="244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2</a:t>
            </a:r>
          </a:p>
        </p:txBody>
      </p:sp>
      <p:sp>
        <p:nvSpPr>
          <p:cNvPr id="25612" name="TextBox 100">
            <a:extLst>
              <a:ext uri="{FF2B5EF4-FFF2-40B4-BE49-F238E27FC236}">
                <a16:creationId xmlns:a16="http://schemas.microsoft.com/office/drawing/2014/main" id="{B9D55D8F-35F7-42FB-83AC-E747C008E4BE}"/>
              </a:ext>
            </a:extLst>
          </p:cNvPr>
          <p:cNvSpPr txBox="1">
            <a:spLocks noChangeArrowheads="1"/>
          </p:cNvSpPr>
          <p:nvPr/>
        </p:nvSpPr>
        <p:spPr bwMode="auto">
          <a:xfrm>
            <a:off x="9234489" y="4802189"/>
            <a:ext cx="26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3</a:t>
            </a:r>
          </a:p>
        </p:txBody>
      </p:sp>
      <p:sp>
        <p:nvSpPr>
          <p:cNvPr id="20" name="TextBox 19">
            <a:extLst>
              <a:ext uri="{FF2B5EF4-FFF2-40B4-BE49-F238E27FC236}">
                <a16:creationId xmlns:a16="http://schemas.microsoft.com/office/drawing/2014/main" id="{E0CE96EF-3933-4055-81EF-7C2E4468798D}"/>
              </a:ext>
            </a:extLst>
          </p:cNvPr>
          <p:cNvSpPr txBox="1"/>
          <p:nvPr/>
        </p:nvSpPr>
        <p:spPr>
          <a:xfrm>
            <a:off x="1847851" y="5233988"/>
            <a:ext cx="6958013" cy="1200150"/>
          </a:xfrm>
          <a:prstGeom prst="rect">
            <a:avLst/>
          </a:prstGeom>
          <a:noFill/>
        </p:spPr>
        <p:txBody>
          <a:bodyPr>
            <a:spAutoFit/>
          </a:bodyPr>
          <a:lstStyle/>
          <a:p>
            <a:pPr marL="342900" indent="-342900" eaLnBrk="0" fontAlgn="base" hangingPunct="0">
              <a:spcBef>
                <a:spcPct val="0"/>
              </a:spcBef>
              <a:spcAft>
                <a:spcPct val="0"/>
              </a:spcAft>
              <a:buFont typeface="Arial" panose="020B0604020202020204" pitchFamily="34" charset="0"/>
              <a:buChar char="•"/>
              <a:defRPr/>
            </a:pPr>
            <a:r>
              <a:rPr lang="en-US" sz="2400" dirty="0">
                <a:solidFill>
                  <a:prstClr val="white"/>
                </a:solidFill>
                <a:latin typeface="Calibri" panose="020F0502020204030204"/>
                <a:cs typeface="Arial" panose="020B0604020202020204" pitchFamily="34" charset="0"/>
              </a:rPr>
              <a:t>As long as the vehicle or object is solid then we can assume a straight line between a strut and its base strap connection.</a:t>
            </a:r>
          </a:p>
        </p:txBody>
      </p:sp>
      <p:sp>
        <p:nvSpPr>
          <p:cNvPr id="50" name="Flowchart: Connector 49">
            <a:extLst>
              <a:ext uri="{FF2B5EF4-FFF2-40B4-BE49-F238E27FC236}">
                <a16:creationId xmlns:a16="http://schemas.microsoft.com/office/drawing/2014/main" id="{31F86D96-B13E-42AD-BB1D-CA7B5FC03FBD}"/>
              </a:ext>
            </a:extLst>
          </p:cNvPr>
          <p:cNvSpPr/>
          <p:nvPr/>
        </p:nvSpPr>
        <p:spPr bwMode="auto">
          <a:xfrm>
            <a:off x="7915275" y="4838701"/>
            <a:ext cx="242888" cy="225425"/>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51" name="Flowchart: Connector 50">
            <a:extLst>
              <a:ext uri="{FF2B5EF4-FFF2-40B4-BE49-F238E27FC236}">
                <a16:creationId xmlns:a16="http://schemas.microsoft.com/office/drawing/2014/main" id="{DED49DA8-50AD-4FA1-B1E6-0F206650A1A1}"/>
              </a:ext>
            </a:extLst>
          </p:cNvPr>
          <p:cNvSpPr/>
          <p:nvPr/>
        </p:nvSpPr>
        <p:spPr bwMode="auto">
          <a:xfrm>
            <a:off x="7891464" y="3381376"/>
            <a:ext cx="242887" cy="225425"/>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5616" name="TextBox 100">
            <a:extLst>
              <a:ext uri="{FF2B5EF4-FFF2-40B4-BE49-F238E27FC236}">
                <a16:creationId xmlns:a16="http://schemas.microsoft.com/office/drawing/2014/main" id="{AD7C2225-F256-4104-B1DB-8386037CFD5F}"/>
              </a:ext>
            </a:extLst>
          </p:cNvPr>
          <p:cNvSpPr txBox="1">
            <a:spLocks noChangeArrowheads="1"/>
          </p:cNvSpPr>
          <p:nvPr/>
        </p:nvSpPr>
        <p:spPr bwMode="auto">
          <a:xfrm>
            <a:off x="7896225" y="4805364"/>
            <a:ext cx="2809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3</a:t>
            </a:r>
          </a:p>
        </p:txBody>
      </p:sp>
      <p:sp>
        <p:nvSpPr>
          <p:cNvPr id="25617" name="TextBox 97">
            <a:extLst>
              <a:ext uri="{FF2B5EF4-FFF2-40B4-BE49-F238E27FC236}">
                <a16:creationId xmlns:a16="http://schemas.microsoft.com/office/drawing/2014/main" id="{352EB6A2-F124-41C0-BAB1-4BBBB6E553D8}"/>
              </a:ext>
            </a:extLst>
          </p:cNvPr>
          <p:cNvSpPr txBox="1">
            <a:spLocks noChangeArrowheads="1"/>
          </p:cNvSpPr>
          <p:nvPr/>
        </p:nvSpPr>
        <p:spPr bwMode="auto">
          <a:xfrm>
            <a:off x="7888289" y="3354389"/>
            <a:ext cx="26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2</a:t>
            </a:r>
          </a:p>
        </p:txBody>
      </p:sp>
      <p:pic>
        <p:nvPicPr>
          <p:cNvPr id="52" name="Picture 2">
            <a:extLst>
              <a:ext uri="{FF2B5EF4-FFF2-40B4-BE49-F238E27FC236}">
                <a16:creationId xmlns:a16="http://schemas.microsoft.com/office/drawing/2014/main" id="{4C3E7127-1D55-4175-BB8D-CD45F7C702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443B3F59-9168-4203-A534-9F9BC1F7698F}"/>
              </a:ext>
            </a:extLst>
          </p:cNvPr>
          <p:cNvSpPr>
            <a:spLocks noGrp="1"/>
          </p:cNvSpPr>
          <p:nvPr>
            <p:ph type="title"/>
          </p:nvPr>
        </p:nvSpPr>
        <p:spPr>
          <a:xfrm>
            <a:off x="1981200" y="0"/>
            <a:ext cx="8229600" cy="1143000"/>
          </a:xfrm>
        </p:spPr>
        <p:txBody>
          <a:bodyPr/>
          <a:lstStyle/>
          <a:p>
            <a:r>
              <a:rPr lang="en-US" altLang="en-US" sz="4000" b="1"/>
              <a:t>Visualize the Triangles</a:t>
            </a:r>
          </a:p>
        </p:txBody>
      </p:sp>
      <p:pic>
        <p:nvPicPr>
          <p:cNvPr id="26627" name="Picture 24">
            <a:extLst>
              <a:ext uri="{FF2B5EF4-FFF2-40B4-BE49-F238E27FC236}">
                <a16:creationId xmlns:a16="http://schemas.microsoft.com/office/drawing/2014/main" id="{31590178-5420-42F6-ACAA-1D6D724F0395}"/>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l="12962" t="7130" r="20370" b="3981"/>
          <a:stretch>
            <a:fillRect/>
          </a:stretch>
        </p:blipFill>
        <p:spPr bwMode="auto">
          <a:xfrm>
            <a:off x="6553200" y="990600"/>
            <a:ext cx="2743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6">
            <a:extLst>
              <a:ext uri="{FF2B5EF4-FFF2-40B4-BE49-F238E27FC236}">
                <a16:creationId xmlns:a16="http://schemas.microsoft.com/office/drawing/2014/main" id="{A2B68CBA-D6E8-45AD-AD9E-DC15CFE2D848}"/>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l="5556" t="6250" b="22917"/>
          <a:stretch>
            <a:fillRect/>
          </a:stretch>
        </p:blipFill>
        <p:spPr bwMode="auto">
          <a:xfrm>
            <a:off x="6621463" y="36576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28">
            <a:extLst>
              <a:ext uri="{FF2B5EF4-FFF2-40B4-BE49-F238E27FC236}">
                <a16:creationId xmlns:a16="http://schemas.microsoft.com/office/drawing/2014/main" id="{5D3545E0-05DE-4144-B96D-0EC15D861131}"/>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r="9375" b="7434"/>
          <a:stretch>
            <a:fillRect/>
          </a:stretch>
        </p:blipFill>
        <p:spPr bwMode="auto">
          <a:xfrm>
            <a:off x="2057401" y="3657600"/>
            <a:ext cx="39782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a:extLst>
              <a:ext uri="{FF2B5EF4-FFF2-40B4-BE49-F238E27FC236}">
                <a16:creationId xmlns:a16="http://schemas.microsoft.com/office/drawing/2014/main" id="{54806D99-FF99-49C6-B8C3-CCFB66E2908D}"/>
              </a:ext>
            </a:extLst>
          </p:cNvPr>
          <p:cNvSpPr/>
          <p:nvPr/>
        </p:nvSpPr>
        <p:spPr>
          <a:xfrm rot="1322120">
            <a:off x="7443788" y="1881189"/>
            <a:ext cx="44450" cy="15208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36" name="Rectangle 35">
            <a:extLst>
              <a:ext uri="{FF2B5EF4-FFF2-40B4-BE49-F238E27FC236}">
                <a16:creationId xmlns:a16="http://schemas.microsoft.com/office/drawing/2014/main" id="{890672DE-CE72-4DF9-94E3-73F1988C13A4}"/>
              </a:ext>
            </a:extLst>
          </p:cNvPr>
          <p:cNvSpPr/>
          <p:nvPr/>
        </p:nvSpPr>
        <p:spPr>
          <a:xfrm rot="16200000" flipH="1">
            <a:off x="8035132" y="1599407"/>
            <a:ext cx="46038" cy="61277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37" name="Rectangle 36">
            <a:extLst>
              <a:ext uri="{FF2B5EF4-FFF2-40B4-BE49-F238E27FC236}">
                <a16:creationId xmlns:a16="http://schemas.microsoft.com/office/drawing/2014/main" id="{1C164324-D0F0-4D0D-B10E-AB0FFFB540F6}"/>
              </a:ext>
            </a:extLst>
          </p:cNvPr>
          <p:cNvSpPr/>
          <p:nvPr/>
        </p:nvSpPr>
        <p:spPr>
          <a:xfrm rot="13146062" flipH="1">
            <a:off x="7780338" y="1682750"/>
            <a:ext cx="49212" cy="18796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38" name="Rectangle 37">
            <a:extLst>
              <a:ext uri="{FF2B5EF4-FFF2-40B4-BE49-F238E27FC236}">
                <a16:creationId xmlns:a16="http://schemas.microsoft.com/office/drawing/2014/main" id="{D97A713D-C663-4F58-93FA-9300EDC53DC4}"/>
              </a:ext>
            </a:extLst>
          </p:cNvPr>
          <p:cNvSpPr/>
          <p:nvPr/>
        </p:nvSpPr>
        <p:spPr>
          <a:xfrm rot="16200000" flipH="1">
            <a:off x="8314532" y="1559719"/>
            <a:ext cx="60325" cy="83978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39" name="Rectangle 38">
            <a:extLst>
              <a:ext uri="{FF2B5EF4-FFF2-40B4-BE49-F238E27FC236}">
                <a16:creationId xmlns:a16="http://schemas.microsoft.com/office/drawing/2014/main" id="{ED363117-D304-4CB8-9897-F80C5A233D55}"/>
              </a:ext>
            </a:extLst>
          </p:cNvPr>
          <p:cNvSpPr/>
          <p:nvPr/>
        </p:nvSpPr>
        <p:spPr>
          <a:xfrm rot="20716871">
            <a:off x="8909050" y="1928814"/>
            <a:ext cx="44450" cy="134143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0" name="Rectangle 39">
            <a:extLst>
              <a:ext uri="{FF2B5EF4-FFF2-40B4-BE49-F238E27FC236}">
                <a16:creationId xmlns:a16="http://schemas.microsoft.com/office/drawing/2014/main" id="{02807970-5C7E-4524-B38C-9F3F11930F2E}"/>
              </a:ext>
            </a:extLst>
          </p:cNvPr>
          <p:cNvSpPr/>
          <p:nvPr/>
        </p:nvSpPr>
        <p:spPr>
          <a:xfrm rot="19007557" flipH="1">
            <a:off x="8512176" y="1755775"/>
            <a:ext cx="47625" cy="173513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pic>
        <p:nvPicPr>
          <p:cNvPr id="26636" name="Picture 42">
            <a:extLst>
              <a:ext uri="{FF2B5EF4-FFF2-40B4-BE49-F238E27FC236}">
                <a16:creationId xmlns:a16="http://schemas.microsoft.com/office/drawing/2014/main" id="{2F3DFD46-2DEB-45D1-BDF0-8F80DF83CF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962" t="4999" r="20370" b="1666"/>
          <a:stretch>
            <a:fillRect/>
          </a:stretch>
        </p:blipFill>
        <p:spPr bwMode="auto">
          <a:xfrm>
            <a:off x="2590800" y="990600"/>
            <a:ext cx="2655888"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7" name="TextBox 43">
            <a:extLst>
              <a:ext uri="{FF2B5EF4-FFF2-40B4-BE49-F238E27FC236}">
                <a16:creationId xmlns:a16="http://schemas.microsoft.com/office/drawing/2014/main" id="{C87CC0CA-F344-45D2-8D8D-0573860903F5}"/>
              </a:ext>
            </a:extLst>
          </p:cNvPr>
          <p:cNvSpPr txBox="1">
            <a:spLocks noChangeArrowheads="1"/>
          </p:cNvSpPr>
          <p:nvPr/>
        </p:nvSpPr>
        <p:spPr bwMode="auto">
          <a:xfrm>
            <a:off x="5422900" y="1447800"/>
            <a:ext cx="15763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9600">
                <a:solidFill>
                  <a:srgbClr val="00B050"/>
                </a:solidFill>
                <a:latin typeface="Arial" panose="020B0604020202020204" pitchFamily="34" charset="0"/>
                <a:cs typeface="Arial" panose="020B0604020202020204" pitchFamily="34" charset="0"/>
              </a:rPr>
              <a:t>=</a:t>
            </a:r>
          </a:p>
        </p:txBody>
      </p:sp>
      <p:sp>
        <p:nvSpPr>
          <p:cNvPr id="45" name="Rectangle 44">
            <a:extLst>
              <a:ext uri="{FF2B5EF4-FFF2-40B4-BE49-F238E27FC236}">
                <a16:creationId xmlns:a16="http://schemas.microsoft.com/office/drawing/2014/main" id="{FF71490C-9A30-4FB6-8396-B2A8B5B637B9}"/>
              </a:ext>
            </a:extLst>
          </p:cNvPr>
          <p:cNvSpPr/>
          <p:nvPr/>
        </p:nvSpPr>
        <p:spPr>
          <a:xfrm rot="2720450" flipH="1">
            <a:off x="3828257" y="3434557"/>
            <a:ext cx="46038" cy="16097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6" name="Rectangle 45">
            <a:extLst>
              <a:ext uri="{FF2B5EF4-FFF2-40B4-BE49-F238E27FC236}">
                <a16:creationId xmlns:a16="http://schemas.microsoft.com/office/drawing/2014/main" id="{D0CB4B2E-A7AE-4425-8D2B-9D025034C41E}"/>
              </a:ext>
            </a:extLst>
          </p:cNvPr>
          <p:cNvSpPr/>
          <p:nvPr/>
        </p:nvSpPr>
        <p:spPr>
          <a:xfrm rot="9617834" flipH="1">
            <a:off x="4870450" y="3635375"/>
            <a:ext cx="82550" cy="309245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7" name="Rectangle 46">
            <a:extLst>
              <a:ext uri="{FF2B5EF4-FFF2-40B4-BE49-F238E27FC236}">
                <a16:creationId xmlns:a16="http://schemas.microsoft.com/office/drawing/2014/main" id="{2D5B0A9B-6CBF-48C2-B1B1-37F0A09EB4FD}"/>
              </a:ext>
            </a:extLst>
          </p:cNvPr>
          <p:cNvSpPr/>
          <p:nvPr/>
        </p:nvSpPr>
        <p:spPr>
          <a:xfrm rot="7821971">
            <a:off x="4313238" y="4338638"/>
            <a:ext cx="58738" cy="275431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8" name="Rectangle 47">
            <a:extLst>
              <a:ext uri="{FF2B5EF4-FFF2-40B4-BE49-F238E27FC236}">
                <a16:creationId xmlns:a16="http://schemas.microsoft.com/office/drawing/2014/main" id="{87BD9066-D1A1-441D-85FC-606D7DFB334E}"/>
              </a:ext>
            </a:extLst>
          </p:cNvPr>
          <p:cNvSpPr/>
          <p:nvPr/>
        </p:nvSpPr>
        <p:spPr>
          <a:xfrm rot="2606261" flipH="1">
            <a:off x="8048625" y="3981451"/>
            <a:ext cx="46038" cy="27019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9" name="Rectangle 48">
            <a:extLst>
              <a:ext uri="{FF2B5EF4-FFF2-40B4-BE49-F238E27FC236}">
                <a16:creationId xmlns:a16="http://schemas.microsoft.com/office/drawing/2014/main" id="{27288C77-406E-4268-AEEB-76F8F0CA5D68}"/>
              </a:ext>
            </a:extLst>
          </p:cNvPr>
          <p:cNvSpPr/>
          <p:nvPr/>
        </p:nvSpPr>
        <p:spPr>
          <a:xfrm rot="21383898" flipH="1">
            <a:off x="9039226" y="4341813"/>
            <a:ext cx="53975" cy="175736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50" name="Rectangle 49">
            <a:extLst>
              <a:ext uri="{FF2B5EF4-FFF2-40B4-BE49-F238E27FC236}">
                <a16:creationId xmlns:a16="http://schemas.microsoft.com/office/drawing/2014/main" id="{0FC495CB-2466-4DFF-ACE6-50DAA1556000}"/>
              </a:ext>
            </a:extLst>
          </p:cNvPr>
          <p:cNvSpPr/>
          <p:nvPr/>
        </p:nvSpPr>
        <p:spPr>
          <a:xfrm rot="15821614" flipH="1">
            <a:off x="8109744" y="5196682"/>
            <a:ext cx="46038" cy="19907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pic>
        <p:nvPicPr>
          <p:cNvPr id="21" name="Picture 2">
            <a:extLst>
              <a:ext uri="{FF2B5EF4-FFF2-40B4-BE49-F238E27FC236}">
                <a16:creationId xmlns:a16="http://schemas.microsoft.com/office/drawing/2014/main" id="{D2783278-F71A-40A3-8FA7-0DE4994F2A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7086A1F9-3885-4088-8CB9-2AB3CB2BBB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362200"/>
            <a:ext cx="40386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Down Arrow 38">
            <a:extLst>
              <a:ext uri="{FF2B5EF4-FFF2-40B4-BE49-F238E27FC236}">
                <a16:creationId xmlns:a16="http://schemas.microsoft.com/office/drawing/2014/main" id="{EFD25138-A0DA-4C53-8AF7-A269FEBA0E31}"/>
              </a:ext>
            </a:extLst>
          </p:cNvPr>
          <p:cNvSpPr/>
          <p:nvPr/>
        </p:nvSpPr>
        <p:spPr>
          <a:xfrm rot="16200000">
            <a:off x="8081963" y="2814638"/>
            <a:ext cx="280988" cy="900113"/>
          </a:xfrm>
          <a:prstGeom prst="downArrow">
            <a:avLst>
              <a:gd name="adj1" fmla="val 35715"/>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52" name="Down Arrow 51">
            <a:extLst>
              <a:ext uri="{FF2B5EF4-FFF2-40B4-BE49-F238E27FC236}">
                <a16:creationId xmlns:a16="http://schemas.microsoft.com/office/drawing/2014/main" id="{7EF5980E-506E-467B-9535-35AB1A5825BB}"/>
              </a:ext>
            </a:extLst>
          </p:cNvPr>
          <p:cNvSpPr/>
          <p:nvPr/>
        </p:nvSpPr>
        <p:spPr>
          <a:xfrm rot="5400000">
            <a:off x="7015163" y="5634038"/>
            <a:ext cx="280988" cy="900113"/>
          </a:xfrm>
          <a:prstGeom prst="downArrow">
            <a:avLst>
              <a:gd name="adj1" fmla="val 35715"/>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10" name="Circular Arrow 9">
            <a:extLst>
              <a:ext uri="{FF2B5EF4-FFF2-40B4-BE49-F238E27FC236}">
                <a16:creationId xmlns:a16="http://schemas.microsoft.com/office/drawing/2014/main" id="{9F71F89E-5A77-4955-A4E3-54F03F168C5B}"/>
              </a:ext>
            </a:extLst>
          </p:cNvPr>
          <p:cNvSpPr/>
          <p:nvPr/>
        </p:nvSpPr>
        <p:spPr>
          <a:xfrm rot="7372894">
            <a:off x="7035007" y="3434557"/>
            <a:ext cx="2312988" cy="2225675"/>
          </a:xfrm>
          <a:prstGeom prst="circularArrow">
            <a:avLst>
              <a:gd name="adj1" fmla="val 10657"/>
              <a:gd name="adj2" fmla="val 1214990"/>
              <a:gd name="adj3" fmla="val 18107281"/>
              <a:gd name="adj4" fmla="val 10800000"/>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7654" name="Title 1">
            <a:extLst>
              <a:ext uri="{FF2B5EF4-FFF2-40B4-BE49-F238E27FC236}">
                <a16:creationId xmlns:a16="http://schemas.microsoft.com/office/drawing/2014/main" id="{460498C8-32D7-46B3-9EF7-61F90E53C287}"/>
              </a:ext>
            </a:extLst>
          </p:cNvPr>
          <p:cNvSpPr>
            <a:spLocks noGrp="1"/>
          </p:cNvSpPr>
          <p:nvPr>
            <p:ph type="title"/>
          </p:nvPr>
        </p:nvSpPr>
        <p:spPr>
          <a:xfrm>
            <a:off x="1981200" y="304800"/>
            <a:ext cx="8229600" cy="1143000"/>
          </a:xfrm>
        </p:spPr>
        <p:txBody>
          <a:bodyPr/>
          <a:lstStyle/>
          <a:p>
            <a:pPr marL="342900" indent="-342900" eaLnBrk="1" hangingPunct="1"/>
            <a:r>
              <a:rPr lang="en-US" altLang="en-US" sz="4000" b="1"/>
              <a:t>Unconventional Triangles 101</a:t>
            </a:r>
            <a:br>
              <a:rPr lang="en-US" altLang="en-US" sz="4000"/>
            </a:br>
            <a:r>
              <a:rPr lang="en-US" altLang="en-US" sz="2800"/>
              <a:t>Use caution with single-sided setup</a:t>
            </a:r>
            <a:endParaRPr lang="en-US" altLang="en-US" sz="4000"/>
          </a:p>
        </p:txBody>
      </p:sp>
      <p:sp>
        <p:nvSpPr>
          <p:cNvPr id="27655" name="Content Placeholder 1">
            <a:extLst>
              <a:ext uri="{FF2B5EF4-FFF2-40B4-BE49-F238E27FC236}">
                <a16:creationId xmlns:a16="http://schemas.microsoft.com/office/drawing/2014/main" id="{49A58E1F-D8B6-4584-8379-CDD9F65E96C6}"/>
              </a:ext>
            </a:extLst>
          </p:cNvPr>
          <p:cNvSpPr>
            <a:spLocks noGrp="1"/>
          </p:cNvSpPr>
          <p:nvPr>
            <p:ph sz="half" idx="1"/>
          </p:nvPr>
        </p:nvSpPr>
        <p:spPr>
          <a:xfrm>
            <a:off x="1981200" y="1600201"/>
            <a:ext cx="4038600" cy="4525963"/>
          </a:xfrm>
        </p:spPr>
        <p:txBody>
          <a:bodyPr/>
          <a:lstStyle/>
          <a:p>
            <a:r>
              <a:rPr lang="en-US" altLang="en-US" sz="2400"/>
              <a:t>A strut and strap placed on single side will create a twisting effect</a:t>
            </a:r>
          </a:p>
          <a:p>
            <a:r>
              <a:rPr lang="en-US" altLang="en-US" sz="2400"/>
              <a:t>Cribbing at opposite side is often removed when cutting roof off</a:t>
            </a:r>
          </a:p>
          <a:p>
            <a:r>
              <a:rPr lang="en-US" altLang="en-US" sz="2400"/>
              <a:t>Cribbing is necessary, but increases the footprint minimally</a:t>
            </a:r>
          </a:p>
          <a:p>
            <a:r>
              <a:rPr lang="en-US" altLang="en-US" sz="2400"/>
              <a:t>Caution:  Inadequate counteracting forces are present in this setup </a:t>
            </a:r>
          </a:p>
        </p:txBody>
      </p:sp>
      <p:pic>
        <p:nvPicPr>
          <p:cNvPr id="27656" name="Picture 4">
            <a:extLst>
              <a:ext uri="{FF2B5EF4-FFF2-40B4-BE49-F238E27FC236}">
                <a16:creationId xmlns:a16="http://schemas.microsoft.com/office/drawing/2014/main" id="{5CE09E60-BED1-4832-B018-10FB1AE5A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7089" y="5014914"/>
            <a:ext cx="1538287"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2AC9AB46-ECB7-4B0F-8171-83EEF6B47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a:extLst>
              <a:ext uri="{FF2B5EF4-FFF2-40B4-BE49-F238E27FC236}">
                <a16:creationId xmlns:a16="http://schemas.microsoft.com/office/drawing/2014/main" id="{67563591-2179-4873-8124-BD5903539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885950"/>
            <a:ext cx="44958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Down Arrow 26">
            <a:extLst>
              <a:ext uri="{FF2B5EF4-FFF2-40B4-BE49-F238E27FC236}">
                <a16:creationId xmlns:a16="http://schemas.microsoft.com/office/drawing/2014/main" id="{1CB9967C-2C49-4E6A-B64A-38ED04E01FCB}"/>
              </a:ext>
            </a:extLst>
          </p:cNvPr>
          <p:cNvSpPr/>
          <p:nvPr/>
        </p:nvSpPr>
        <p:spPr>
          <a:xfrm rot="16200000">
            <a:off x="6984206" y="2216944"/>
            <a:ext cx="280988" cy="685800"/>
          </a:xfrm>
          <a:prstGeom prst="downArrow">
            <a:avLst>
              <a:gd name="adj1" fmla="val 35715"/>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8" name="Down Arrow 27">
            <a:extLst>
              <a:ext uri="{FF2B5EF4-FFF2-40B4-BE49-F238E27FC236}">
                <a16:creationId xmlns:a16="http://schemas.microsoft.com/office/drawing/2014/main" id="{987FD70B-EF1E-451A-93A7-2C4FC91D4FF6}"/>
              </a:ext>
            </a:extLst>
          </p:cNvPr>
          <p:cNvSpPr/>
          <p:nvPr/>
        </p:nvSpPr>
        <p:spPr>
          <a:xfrm rot="5400000">
            <a:off x="9339263" y="2224088"/>
            <a:ext cx="280988" cy="671513"/>
          </a:xfrm>
          <a:prstGeom prst="downArrow">
            <a:avLst>
              <a:gd name="adj1" fmla="val 35715"/>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9" name="Down Arrow 28">
            <a:extLst>
              <a:ext uri="{FF2B5EF4-FFF2-40B4-BE49-F238E27FC236}">
                <a16:creationId xmlns:a16="http://schemas.microsoft.com/office/drawing/2014/main" id="{1E393EFC-7F81-4CB3-A441-C785D97A80DA}"/>
              </a:ext>
            </a:extLst>
          </p:cNvPr>
          <p:cNvSpPr/>
          <p:nvPr/>
        </p:nvSpPr>
        <p:spPr>
          <a:xfrm rot="5400000">
            <a:off x="7091363" y="4395788"/>
            <a:ext cx="280988" cy="900113"/>
          </a:xfrm>
          <a:prstGeom prst="downArrow">
            <a:avLst>
              <a:gd name="adj1" fmla="val 35715"/>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30" name="Down Arrow 29">
            <a:extLst>
              <a:ext uri="{FF2B5EF4-FFF2-40B4-BE49-F238E27FC236}">
                <a16:creationId xmlns:a16="http://schemas.microsoft.com/office/drawing/2014/main" id="{3BCDC5D8-296F-4788-9531-A575C26C8614}"/>
              </a:ext>
            </a:extLst>
          </p:cNvPr>
          <p:cNvSpPr/>
          <p:nvPr/>
        </p:nvSpPr>
        <p:spPr>
          <a:xfrm rot="16200000">
            <a:off x="9301163" y="4395788"/>
            <a:ext cx="280988" cy="900113"/>
          </a:xfrm>
          <a:prstGeom prst="downArrow">
            <a:avLst>
              <a:gd name="adj1" fmla="val 35715"/>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8679" name="Rectangle 3">
            <a:extLst>
              <a:ext uri="{FF2B5EF4-FFF2-40B4-BE49-F238E27FC236}">
                <a16:creationId xmlns:a16="http://schemas.microsoft.com/office/drawing/2014/main" id="{BCD0601E-AE69-4FED-8236-8183C9AF9E34}"/>
              </a:ext>
            </a:extLst>
          </p:cNvPr>
          <p:cNvSpPr>
            <a:spLocks noChangeArrowheads="1"/>
          </p:cNvSpPr>
          <p:nvPr/>
        </p:nvSpPr>
        <p:spPr bwMode="auto">
          <a:xfrm>
            <a:off x="6057900" y="5791201"/>
            <a:ext cx="426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400">
                <a:solidFill>
                  <a:srgbClr val="92D050"/>
                </a:solidFill>
                <a:cs typeface="Arial" panose="020B0604020202020204" pitchFamily="34" charset="0"/>
              </a:rPr>
              <a:t>Counteracting forces </a:t>
            </a:r>
            <a:r>
              <a:rPr lang="en-US" altLang="en-US" sz="2400">
                <a:solidFill>
                  <a:prstClr val="white"/>
                </a:solidFill>
                <a:cs typeface="Arial" panose="020B0604020202020204" pitchFamily="34" charset="0"/>
              </a:rPr>
              <a:t>are better</a:t>
            </a:r>
          </a:p>
        </p:txBody>
      </p:sp>
      <p:sp>
        <p:nvSpPr>
          <p:cNvPr id="28680" name="Title 1">
            <a:extLst>
              <a:ext uri="{FF2B5EF4-FFF2-40B4-BE49-F238E27FC236}">
                <a16:creationId xmlns:a16="http://schemas.microsoft.com/office/drawing/2014/main" id="{0B24C8FC-7EA0-4020-A220-439D0F681556}"/>
              </a:ext>
            </a:extLst>
          </p:cNvPr>
          <p:cNvSpPr>
            <a:spLocks noGrp="1"/>
          </p:cNvSpPr>
          <p:nvPr>
            <p:ph type="title"/>
          </p:nvPr>
        </p:nvSpPr>
        <p:spPr/>
        <p:txBody>
          <a:bodyPr/>
          <a:lstStyle/>
          <a:p>
            <a:r>
              <a:rPr lang="en-US" altLang="en-US" sz="4000" b="1"/>
              <a:t>Unconventional Triangles 101</a:t>
            </a:r>
            <a:br>
              <a:rPr lang="en-US" altLang="en-US" sz="4000" b="1"/>
            </a:br>
            <a:r>
              <a:rPr lang="en-US" altLang="en-US" sz="3200"/>
              <a:t>Two struts are better than one!</a:t>
            </a:r>
            <a:endParaRPr lang="en-US" altLang="en-US" sz="4000"/>
          </a:p>
        </p:txBody>
      </p:sp>
      <p:sp>
        <p:nvSpPr>
          <p:cNvPr id="28681" name="Content Placeholder 1">
            <a:extLst>
              <a:ext uri="{FF2B5EF4-FFF2-40B4-BE49-F238E27FC236}">
                <a16:creationId xmlns:a16="http://schemas.microsoft.com/office/drawing/2014/main" id="{FE34E7E7-9F11-464A-8B5B-9091071D2285}"/>
              </a:ext>
            </a:extLst>
          </p:cNvPr>
          <p:cNvSpPr>
            <a:spLocks noGrp="1"/>
          </p:cNvSpPr>
          <p:nvPr>
            <p:ph sz="half" idx="1"/>
          </p:nvPr>
        </p:nvSpPr>
        <p:spPr>
          <a:xfrm>
            <a:off x="1752601" y="1657350"/>
            <a:ext cx="4887913" cy="3981450"/>
          </a:xfrm>
        </p:spPr>
        <p:txBody>
          <a:bodyPr/>
          <a:lstStyle/>
          <a:p>
            <a:r>
              <a:rPr lang="en-US" altLang="en-US" sz="2100"/>
              <a:t>The push of one strut is countered by the push of the opposite strut</a:t>
            </a:r>
          </a:p>
          <a:p>
            <a:r>
              <a:rPr lang="en-US" altLang="en-US" sz="2100"/>
              <a:t>The pull of one strap is countered by the pull of the opposite strap</a:t>
            </a:r>
          </a:p>
          <a:p>
            <a:r>
              <a:rPr lang="en-US" altLang="en-US" sz="2100"/>
              <a:t>Struts should be aligned on both sides of vehicle</a:t>
            </a:r>
          </a:p>
          <a:p>
            <a:endParaRPr lang="en-US" altLang="en-US" sz="2000"/>
          </a:p>
        </p:txBody>
      </p:sp>
      <p:pic>
        <p:nvPicPr>
          <p:cNvPr id="28682" name="Picture 4">
            <a:extLst>
              <a:ext uri="{FF2B5EF4-FFF2-40B4-BE49-F238E27FC236}">
                <a16:creationId xmlns:a16="http://schemas.microsoft.com/office/drawing/2014/main" id="{ED618754-90E2-403D-9282-B86A4C53E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488" y="3886200"/>
            <a:ext cx="41259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149ABBA3-2D07-4406-9761-ED7222A7C6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92C3EA4A-FCCD-4827-932C-D6FFE93045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414" y="3733801"/>
            <a:ext cx="290512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a:extLst>
              <a:ext uri="{FF2B5EF4-FFF2-40B4-BE49-F238E27FC236}">
                <a16:creationId xmlns:a16="http://schemas.microsoft.com/office/drawing/2014/main" id="{6F8BCA91-9699-4615-BC00-6D6B9E581D9F}"/>
              </a:ext>
            </a:extLst>
          </p:cNvPr>
          <p:cNvSpPr>
            <a:spLocks noChangeArrowheads="1"/>
          </p:cNvSpPr>
          <p:nvPr/>
        </p:nvSpPr>
        <p:spPr bwMode="auto">
          <a:xfrm>
            <a:off x="3238501" y="381000"/>
            <a:ext cx="5508625" cy="1016000"/>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defRPr/>
            </a:pPr>
            <a:r>
              <a:rPr lang="en-US" altLang="en-US" b="1" dirty="0">
                <a:solidFill>
                  <a:prstClr val="white"/>
                </a:solidFill>
                <a:latin typeface="Calibri" panose="020F0502020204030204"/>
                <a:cs typeface="Arial" panose="020B0604020202020204" pitchFamily="34" charset="0"/>
              </a:rPr>
              <a:t>Alternatives to Opposing Struts</a:t>
            </a:r>
          </a:p>
          <a:p>
            <a:pPr algn="ctr" fontAlgn="base">
              <a:spcBef>
                <a:spcPct val="0"/>
              </a:spcBef>
              <a:spcAft>
                <a:spcPct val="0"/>
              </a:spcAft>
              <a:buNone/>
              <a:defRPr/>
            </a:pPr>
            <a:r>
              <a:rPr lang="en-US" altLang="en-US" sz="2800" dirty="0">
                <a:solidFill>
                  <a:prstClr val="white"/>
                </a:solidFill>
                <a:latin typeface="Calibri" panose="020F0502020204030204"/>
                <a:cs typeface="Arial" panose="020B0604020202020204" pitchFamily="34" charset="0"/>
              </a:rPr>
              <a:t> Tie-Lines, Stakes, Pickets, etc.</a:t>
            </a:r>
          </a:p>
        </p:txBody>
      </p:sp>
      <p:grpSp>
        <p:nvGrpSpPr>
          <p:cNvPr id="29700" name="Group 1">
            <a:extLst>
              <a:ext uri="{FF2B5EF4-FFF2-40B4-BE49-F238E27FC236}">
                <a16:creationId xmlns:a16="http://schemas.microsoft.com/office/drawing/2014/main" id="{DA75F976-2F9D-40A9-9E60-9EC1F11DA0EF}"/>
              </a:ext>
            </a:extLst>
          </p:cNvPr>
          <p:cNvGrpSpPr>
            <a:grpSpLocks/>
          </p:cNvGrpSpPr>
          <p:nvPr/>
        </p:nvGrpSpPr>
        <p:grpSpPr bwMode="auto">
          <a:xfrm>
            <a:off x="2181225" y="3736976"/>
            <a:ext cx="7829550" cy="2892425"/>
            <a:chOff x="744537" y="3138391"/>
            <a:chExt cx="7829550" cy="2892052"/>
          </a:xfrm>
        </p:grpSpPr>
        <p:pic>
          <p:nvPicPr>
            <p:cNvPr id="29703" name="Picture 2">
              <a:extLst>
                <a:ext uri="{FF2B5EF4-FFF2-40B4-BE49-F238E27FC236}">
                  <a16:creationId xmlns:a16="http://schemas.microsoft.com/office/drawing/2014/main" id="{432D6CB9-14F6-4950-A04C-15506C993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578" b="31898"/>
            <a:stretch>
              <a:fillRect/>
            </a:stretch>
          </p:blipFill>
          <p:spPr bwMode="auto">
            <a:xfrm rot="-1533658">
              <a:off x="1032256" y="4468247"/>
              <a:ext cx="220631" cy="138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152E3963-2084-4984-9F94-7C3B3D55B345}"/>
                </a:ext>
              </a:extLst>
            </p:cNvPr>
            <p:cNvCxnSpPr/>
            <p:nvPr/>
          </p:nvCxnSpPr>
          <p:spPr>
            <a:xfrm flipV="1">
              <a:off x="1354137" y="3276486"/>
              <a:ext cx="4495800" cy="2209515"/>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sp>
          <p:nvSpPr>
            <p:cNvPr id="12" name="Down Arrow 11">
              <a:extLst>
                <a:ext uri="{FF2B5EF4-FFF2-40B4-BE49-F238E27FC236}">
                  <a16:creationId xmlns:a16="http://schemas.microsoft.com/office/drawing/2014/main" id="{B5CC3378-7F55-4010-953C-6D61E84661A2}"/>
                </a:ext>
              </a:extLst>
            </p:cNvPr>
            <p:cNvSpPr/>
            <p:nvPr/>
          </p:nvSpPr>
          <p:spPr>
            <a:xfrm rot="16200000">
              <a:off x="6097605" y="3314523"/>
              <a:ext cx="280952" cy="900112"/>
            </a:xfrm>
            <a:prstGeom prst="downArrow">
              <a:avLst>
                <a:gd name="adj1" fmla="val 35715"/>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solidFill>
                  <a:prstClr val="white"/>
                </a:solidFill>
                <a:latin typeface="Calibri" panose="020F0502020204030204"/>
              </a:endParaRPr>
            </a:p>
          </p:txBody>
        </p:sp>
        <p:pic>
          <p:nvPicPr>
            <p:cNvPr id="16" name="Picture 6">
              <a:extLst>
                <a:ext uri="{FF2B5EF4-FFF2-40B4-BE49-F238E27FC236}">
                  <a16:creationId xmlns:a16="http://schemas.microsoft.com/office/drawing/2014/main" id="{B90199F8-3DD2-41F4-9E95-A7425055BBEA}"/>
                </a:ext>
              </a:extLst>
            </p:cNvPr>
            <p:cNvPicPr>
              <a:picLocks noChangeAspect="1" noChangeArrowheads="1"/>
            </p:cNvPicPr>
            <p:nvPr/>
          </p:nvPicPr>
          <p:blipFill>
            <a:blip r:embed="rId4" cstate="print"/>
            <a:srcRect/>
            <a:stretch>
              <a:fillRect/>
            </a:stretch>
          </p:blipFill>
          <p:spPr bwMode="auto">
            <a:xfrm>
              <a:off x="744537" y="5649443"/>
              <a:ext cx="7829550" cy="381000"/>
            </a:xfrm>
            <a:prstGeom prst="rect">
              <a:avLst/>
            </a:prstGeom>
            <a:noFill/>
            <a:ln w="9525">
              <a:noFill/>
              <a:miter lim="800000"/>
              <a:headEnd/>
              <a:tailEnd/>
            </a:ln>
            <a:effectLst>
              <a:softEdge rad="63500"/>
            </a:effectLst>
          </p:spPr>
        </p:pic>
        <p:sp>
          <p:nvSpPr>
            <p:cNvPr id="13" name="Down Arrow 12">
              <a:extLst>
                <a:ext uri="{FF2B5EF4-FFF2-40B4-BE49-F238E27FC236}">
                  <a16:creationId xmlns:a16="http://schemas.microsoft.com/office/drawing/2014/main" id="{BA9E9CEC-E431-47E4-98CD-64F987E501CD}"/>
                </a:ext>
              </a:extLst>
            </p:cNvPr>
            <p:cNvSpPr/>
            <p:nvPr/>
          </p:nvSpPr>
          <p:spPr>
            <a:xfrm rot="2908042">
              <a:off x="5368937" y="4465331"/>
              <a:ext cx="192062" cy="601663"/>
            </a:xfrm>
            <a:prstGeom prst="downArrow">
              <a:avLst>
                <a:gd name="adj1" fmla="val 35715"/>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15" name="Down Arrow 14">
              <a:extLst>
                <a:ext uri="{FF2B5EF4-FFF2-40B4-BE49-F238E27FC236}">
                  <a16:creationId xmlns:a16="http://schemas.microsoft.com/office/drawing/2014/main" id="{04A22DE5-8E09-4063-98B2-1235C74D527F}"/>
                </a:ext>
              </a:extLst>
            </p:cNvPr>
            <p:cNvSpPr/>
            <p:nvPr/>
          </p:nvSpPr>
          <p:spPr>
            <a:xfrm rot="3835422">
              <a:off x="4564890" y="2802601"/>
              <a:ext cx="530157" cy="1201737"/>
            </a:xfrm>
            <a:prstGeom prst="downArrow">
              <a:avLst>
                <a:gd name="adj1" fmla="val 3571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grpSp>
      <p:sp>
        <p:nvSpPr>
          <p:cNvPr id="29701" name="Rectangle 17">
            <a:extLst>
              <a:ext uri="{FF2B5EF4-FFF2-40B4-BE49-F238E27FC236}">
                <a16:creationId xmlns:a16="http://schemas.microsoft.com/office/drawing/2014/main" id="{429D5F24-AD9C-4FCD-9D56-8368ECA97FA7}"/>
              </a:ext>
            </a:extLst>
          </p:cNvPr>
          <p:cNvSpPr>
            <a:spLocks noChangeArrowheads="1"/>
          </p:cNvSpPr>
          <p:nvPr/>
        </p:nvSpPr>
        <p:spPr bwMode="auto">
          <a:xfrm>
            <a:off x="1676400" y="1503363"/>
            <a:ext cx="87630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Aft>
                <a:spcPct val="0"/>
              </a:spcAft>
            </a:pPr>
            <a:r>
              <a:rPr lang="en-US" altLang="en-US" sz="2000">
                <a:solidFill>
                  <a:prstClr val="white"/>
                </a:solidFill>
                <a:cs typeface="Arial" panose="020B0604020202020204" pitchFamily="34" charset="0"/>
              </a:rPr>
              <a:t>If you’re unable to set up struts on both sides of the vehicle, use a tie-line (blue line) to resist the strut from pushing and to keep the vehicle from rolling away</a:t>
            </a:r>
          </a:p>
          <a:p>
            <a:pPr eaLnBrk="0" fontAlgn="base" hangingPunct="0">
              <a:spcAft>
                <a:spcPct val="0"/>
              </a:spcAft>
            </a:pPr>
            <a:r>
              <a:rPr lang="en-US" altLang="en-US" sz="2000">
                <a:solidFill>
                  <a:prstClr val="white"/>
                </a:solidFill>
                <a:cs typeface="Arial" panose="020B0604020202020204" pitchFamily="34" charset="0"/>
              </a:rPr>
              <a:t>The tie-line should be attached to the object </a:t>
            </a:r>
            <a:r>
              <a:rPr lang="en-US" altLang="en-US" sz="2000" b="1" u="sng">
                <a:solidFill>
                  <a:prstClr val="white"/>
                </a:solidFill>
                <a:cs typeface="Arial" panose="020B0604020202020204" pitchFamily="34" charset="0"/>
              </a:rPr>
              <a:t>above</a:t>
            </a:r>
            <a:r>
              <a:rPr lang="en-US" altLang="en-US" sz="2000">
                <a:solidFill>
                  <a:prstClr val="white"/>
                </a:solidFill>
                <a:cs typeface="Arial" panose="020B0604020202020204" pitchFamily="34" charset="0"/>
              </a:rPr>
              <a:t> the strut head in this scenario to create counteracting forces.  </a:t>
            </a:r>
          </a:p>
          <a:p>
            <a:pPr eaLnBrk="0" fontAlgn="base" hangingPunct="0">
              <a:spcAft>
                <a:spcPct val="0"/>
              </a:spcAft>
            </a:pPr>
            <a:r>
              <a:rPr lang="en-US" altLang="en-US" sz="2000">
                <a:solidFill>
                  <a:prstClr val="white"/>
                </a:solidFill>
                <a:cs typeface="Arial" panose="020B0604020202020204" pitchFamily="34" charset="0"/>
              </a:rPr>
              <a:t>Note:  If insufficient ground to vehicle contact, additional restraints may be required to prevent vehicle from sliding</a:t>
            </a:r>
          </a:p>
        </p:txBody>
      </p:sp>
      <p:pic>
        <p:nvPicPr>
          <p:cNvPr id="14" name="Picture 2">
            <a:extLst>
              <a:ext uri="{FF2B5EF4-FFF2-40B4-BE49-F238E27FC236}">
                <a16:creationId xmlns:a16="http://schemas.microsoft.com/office/drawing/2014/main" id="{65D5485B-6346-40D2-A049-2DF0EA2CC6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16">
            <a:extLst>
              <a:ext uri="{FF2B5EF4-FFF2-40B4-BE49-F238E27FC236}">
                <a16:creationId xmlns:a16="http://schemas.microsoft.com/office/drawing/2014/main" id="{2E9692AF-0958-479E-B69C-BF479C9C3913}"/>
              </a:ext>
            </a:extLst>
          </p:cNvPr>
          <p:cNvSpPr txBox="1">
            <a:spLocks noChangeArrowheads="1"/>
          </p:cNvSpPr>
          <p:nvPr/>
        </p:nvSpPr>
        <p:spPr bwMode="auto">
          <a:xfrm>
            <a:off x="1828801" y="1771650"/>
            <a:ext cx="4149725" cy="15700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fontAlgn="base">
              <a:spcBef>
                <a:spcPct val="0"/>
              </a:spcBef>
              <a:spcAft>
                <a:spcPct val="0"/>
              </a:spcAft>
              <a:defRPr/>
            </a:pPr>
            <a:r>
              <a:rPr lang="en-US" altLang="en-US" sz="2400" dirty="0">
                <a:solidFill>
                  <a:prstClr val="white"/>
                </a:solidFill>
                <a:cs typeface="Arial" panose="020B0604020202020204" pitchFamily="34" charset="0"/>
              </a:rPr>
              <a:t>You can also use stakes at strut base and vehicle instead of a strap</a:t>
            </a:r>
          </a:p>
          <a:p>
            <a:pPr fontAlgn="base">
              <a:spcBef>
                <a:spcPct val="0"/>
              </a:spcBef>
              <a:spcAft>
                <a:spcPct val="0"/>
              </a:spcAft>
              <a:buNone/>
              <a:defRPr/>
            </a:pPr>
            <a:endParaRPr lang="en-US" altLang="en-US" sz="2400" dirty="0">
              <a:solidFill>
                <a:prstClr val="white"/>
              </a:solidFill>
              <a:cs typeface="Arial" panose="020B0604020202020204" pitchFamily="34" charset="0"/>
            </a:endParaRPr>
          </a:p>
        </p:txBody>
      </p:sp>
      <p:grpSp>
        <p:nvGrpSpPr>
          <p:cNvPr id="30723" name="Group 1">
            <a:extLst>
              <a:ext uri="{FF2B5EF4-FFF2-40B4-BE49-F238E27FC236}">
                <a16:creationId xmlns:a16="http://schemas.microsoft.com/office/drawing/2014/main" id="{4529FE76-B283-4A7B-AA4B-862494F39B43}"/>
              </a:ext>
            </a:extLst>
          </p:cNvPr>
          <p:cNvGrpSpPr>
            <a:grpSpLocks/>
          </p:cNvGrpSpPr>
          <p:nvPr/>
        </p:nvGrpSpPr>
        <p:grpSpPr bwMode="auto">
          <a:xfrm>
            <a:off x="2152650" y="1905000"/>
            <a:ext cx="7905750" cy="3505200"/>
            <a:chOff x="990600" y="1905000"/>
            <a:chExt cx="7829550" cy="3505112"/>
          </a:xfrm>
        </p:grpSpPr>
        <p:grpSp>
          <p:nvGrpSpPr>
            <p:cNvPr id="30729" name="Group 20">
              <a:extLst>
                <a:ext uri="{FF2B5EF4-FFF2-40B4-BE49-F238E27FC236}">
                  <a16:creationId xmlns:a16="http://schemas.microsoft.com/office/drawing/2014/main" id="{DDC2B28B-1004-49FB-BCBE-C8DA669A2649}"/>
                </a:ext>
              </a:extLst>
            </p:cNvPr>
            <p:cNvGrpSpPr>
              <a:grpSpLocks/>
            </p:cNvGrpSpPr>
            <p:nvPr/>
          </p:nvGrpSpPr>
          <p:grpSpPr bwMode="auto">
            <a:xfrm>
              <a:off x="2757736" y="1905000"/>
              <a:ext cx="5221039" cy="3432089"/>
              <a:chOff x="2977389" y="2133600"/>
              <a:chExt cx="5220594" cy="3432089"/>
            </a:xfrm>
          </p:grpSpPr>
          <p:pic>
            <p:nvPicPr>
              <p:cNvPr id="30731" name="Picture 3">
                <a:extLst>
                  <a:ext uri="{FF2B5EF4-FFF2-40B4-BE49-F238E27FC236}">
                    <a16:creationId xmlns:a16="http://schemas.microsoft.com/office/drawing/2014/main" id="{2D5B57D2-3A77-4069-8533-78264A38AB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3729"/>
              <a:stretch>
                <a:fillRect/>
              </a:stretch>
            </p:blipFill>
            <p:spPr bwMode="auto">
              <a:xfrm>
                <a:off x="5029200" y="2133600"/>
                <a:ext cx="316878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2">
                <a:extLst>
                  <a:ext uri="{FF2B5EF4-FFF2-40B4-BE49-F238E27FC236}">
                    <a16:creationId xmlns:a16="http://schemas.microsoft.com/office/drawing/2014/main" id="{9C0E4B1C-E8DD-4668-82F1-FE716CDD4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540" b="27284"/>
              <a:stretch>
                <a:fillRect/>
              </a:stretch>
            </p:blipFill>
            <p:spPr bwMode="auto">
              <a:xfrm rot="-1533658">
                <a:off x="2977389" y="4085527"/>
                <a:ext cx="206349" cy="148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068949E-0FCF-45EE-9F51-499E156B8D6D}"/>
                  </a:ext>
                </a:extLst>
              </p:cNvPr>
              <p:cNvCxnSpPr>
                <a:cxnSpLocks/>
              </p:cNvCxnSpPr>
              <p:nvPr/>
            </p:nvCxnSpPr>
            <p:spPr>
              <a:xfrm flipV="1">
                <a:off x="3200638" y="2362194"/>
                <a:ext cx="3353215" cy="2438339"/>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sp>
            <p:nvSpPr>
              <p:cNvPr id="12" name="Down Arrow 11">
                <a:extLst>
                  <a:ext uri="{FF2B5EF4-FFF2-40B4-BE49-F238E27FC236}">
                    <a16:creationId xmlns:a16="http://schemas.microsoft.com/office/drawing/2014/main" id="{02F9FEC0-309C-4CED-BB18-DFD3A7859EDB}"/>
                  </a:ext>
                </a:extLst>
              </p:cNvPr>
              <p:cNvSpPr/>
              <p:nvPr/>
            </p:nvSpPr>
            <p:spPr>
              <a:xfrm rot="16200000">
                <a:off x="6862973" y="2434065"/>
                <a:ext cx="280981" cy="899221"/>
              </a:xfrm>
              <a:prstGeom prst="downArrow">
                <a:avLst>
                  <a:gd name="adj1" fmla="val 35715"/>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15" name="Down Arrow 14">
                <a:extLst>
                  <a:ext uri="{FF2B5EF4-FFF2-40B4-BE49-F238E27FC236}">
                    <a16:creationId xmlns:a16="http://schemas.microsoft.com/office/drawing/2014/main" id="{B69C2BE7-6208-41E6-9A3D-0E274E241DFD}"/>
                  </a:ext>
                </a:extLst>
              </p:cNvPr>
              <p:cNvSpPr/>
              <p:nvPr/>
            </p:nvSpPr>
            <p:spPr>
              <a:xfrm rot="3440501">
                <a:off x="4727686" y="2464911"/>
                <a:ext cx="530212" cy="1201058"/>
              </a:xfrm>
              <a:prstGeom prst="downArrow">
                <a:avLst>
                  <a:gd name="adj1" fmla="val 3571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grpSp>
        <p:pic>
          <p:nvPicPr>
            <p:cNvPr id="22" name="Picture 6">
              <a:extLst>
                <a:ext uri="{FF2B5EF4-FFF2-40B4-BE49-F238E27FC236}">
                  <a16:creationId xmlns:a16="http://schemas.microsoft.com/office/drawing/2014/main" id="{5C40F9B9-2333-413D-BD61-813C631FD8C4}"/>
                </a:ext>
              </a:extLst>
            </p:cNvPr>
            <p:cNvPicPr>
              <a:picLocks noChangeAspect="1" noChangeArrowheads="1"/>
            </p:cNvPicPr>
            <p:nvPr/>
          </p:nvPicPr>
          <p:blipFill>
            <a:blip r:embed="rId4" cstate="print"/>
            <a:srcRect/>
            <a:stretch>
              <a:fillRect/>
            </a:stretch>
          </p:blipFill>
          <p:spPr bwMode="auto">
            <a:xfrm>
              <a:off x="990600" y="5029112"/>
              <a:ext cx="7829550" cy="381000"/>
            </a:xfrm>
            <a:prstGeom prst="rect">
              <a:avLst/>
            </a:prstGeom>
            <a:noFill/>
            <a:ln w="9525">
              <a:noFill/>
              <a:miter lim="800000"/>
              <a:headEnd/>
              <a:tailEnd/>
            </a:ln>
            <a:effectLst>
              <a:softEdge rad="63500"/>
            </a:effectLst>
          </p:spPr>
        </p:pic>
      </p:grpSp>
      <p:sp>
        <p:nvSpPr>
          <p:cNvPr id="30724" name="TextBox 19">
            <a:extLst>
              <a:ext uri="{FF2B5EF4-FFF2-40B4-BE49-F238E27FC236}">
                <a16:creationId xmlns:a16="http://schemas.microsoft.com/office/drawing/2014/main" id="{1E7C94FB-B45C-461F-BA33-2FC0312579B9}"/>
              </a:ext>
            </a:extLst>
          </p:cNvPr>
          <p:cNvSpPr txBox="1">
            <a:spLocks noChangeArrowheads="1"/>
          </p:cNvSpPr>
          <p:nvPr/>
        </p:nvSpPr>
        <p:spPr bwMode="auto">
          <a:xfrm>
            <a:off x="5972175" y="5943601"/>
            <a:ext cx="342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000">
                <a:solidFill>
                  <a:prstClr val="white"/>
                </a:solidFill>
                <a:cs typeface="Arial" panose="020B0604020202020204" pitchFamily="34" charset="0"/>
              </a:rPr>
              <a:t>*If not using a strap, stake both the base AND the vehicle</a:t>
            </a:r>
          </a:p>
        </p:txBody>
      </p:sp>
      <p:sp>
        <p:nvSpPr>
          <p:cNvPr id="14" name="Down Arrow 13">
            <a:extLst>
              <a:ext uri="{FF2B5EF4-FFF2-40B4-BE49-F238E27FC236}">
                <a16:creationId xmlns:a16="http://schemas.microsoft.com/office/drawing/2014/main" id="{B1913E16-E795-4153-BBFE-C17949A3DA06}"/>
              </a:ext>
            </a:extLst>
          </p:cNvPr>
          <p:cNvSpPr/>
          <p:nvPr/>
        </p:nvSpPr>
        <p:spPr bwMode="auto">
          <a:xfrm rot="9546768">
            <a:off x="6078539" y="5103814"/>
            <a:ext cx="371475" cy="663575"/>
          </a:xfrm>
          <a:prstGeom prst="downArrow">
            <a:avLst>
              <a:gd name="adj1" fmla="val 35715"/>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16" name="Down Arrow 15">
            <a:extLst>
              <a:ext uri="{FF2B5EF4-FFF2-40B4-BE49-F238E27FC236}">
                <a16:creationId xmlns:a16="http://schemas.microsoft.com/office/drawing/2014/main" id="{32909BE9-C015-478C-BB05-EBF93212C9D2}"/>
              </a:ext>
            </a:extLst>
          </p:cNvPr>
          <p:cNvSpPr/>
          <p:nvPr/>
        </p:nvSpPr>
        <p:spPr bwMode="auto">
          <a:xfrm rot="12510443">
            <a:off x="7032626" y="5127626"/>
            <a:ext cx="371475" cy="663575"/>
          </a:xfrm>
          <a:prstGeom prst="downArrow">
            <a:avLst>
              <a:gd name="adj1" fmla="val 35715"/>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17" name="Rectangle 3">
            <a:extLst>
              <a:ext uri="{FF2B5EF4-FFF2-40B4-BE49-F238E27FC236}">
                <a16:creationId xmlns:a16="http://schemas.microsoft.com/office/drawing/2014/main" id="{17C05390-23C3-4F1A-8747-82400724767B}"/>
              </a:ext>
            </a:extLst>
          </p:cNvPr>
          <p:cNvSpPr>
            <a:spLocks noChangeArrowheads="1"/>
          </p:cNvSpPr>
          <p:nvPr/>
        </p:nvSpPr>
        <p:spPr bwMode="auto">
          <a:xfrm>
            <a:off x="3238501" y="381000"/>
            <a:ext cx="5508625" cy="1016000"/>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defRPr/>
            </a:pPr>
            <a:r>
              <a:rPr lang="en-US" altLang="en-US" b="1" dirty="0">
                <a:solidFill>
                  <a:prstClr val="white"/>
                </a:solidFill>
                <a:latin typeface="Calibri" panose="020F0502020204030204"/>
                <a:cs typeface="Arial" panose="020B0604020202020204" pitchFamily="34" charset="0"/>
              </a:rPr>
              <a:t>Alternatives to Opposing Struts</a:t>
            </a:r>
          </a:p>
          <a:p>
            <a:pPr algn="ctr" fontAlgn="base">
              <a:spcBef>
                <a:spcPct val="0"/>
              </a:spcBef>
              <a:spcAft>
                <a:spcPct val="0"/>
              </a:spcAft>
              <a:buNone/>
              <a:defRPr/>
            </a:pPr>
            <a:r>
              <a:rPr lang="en-US" altLang="en-US" sz="2800" dirty="0">
                <a:solidFill>
                  <a:prstClr val="white"/>
                </a:solidFill>
                <a:latin typeface="Calibri" panose="020F0502020204030204"/>
                <a:cs typeface="Arial" panose="020B0604020202020204" pitchFamily="34" charset="0"/>
              </a:rPr>
              <a:t> Tie-Lines, Stakes, Pickets, etc.</a:t>
            </a:r>
          </a:p>
        </p:txBody>
      </p:sp>
      <p:pic>
        <p:nvPicPr>
          <p:cNvPr id="18" name="Picture 2">
            <a:extLst>
              <a:ext uri="{FF2B5EF4-FFF2-40B4-BE49-F238E27FC236}">
                <a16:creationId xmlns:a16="http://schemas.microsoft.com/office/drawing/2014/main" id="{D185CE9B-D298-4948-8A29-1EB3AAAE31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685B5A41-B93C-41DC-B62F-39EE3354F6A6}"/>
              </a:ext>
            </a:extLst>
          </p:cNvPr>
          <p:cNvSpPr>
            <a:spLocks noGrp="1"/>
          </p:cNvSpPr>
          <p:nvPr>
            <p:ph type="title"/>
          </p:nvPr>
        </p:nvSpPr>
        <p:spPr>
          <a:xfrm>
            <a:off x="1981200" y="228600"/>
            <a:ext cx="8229600" cy="1143000"/>
          </a:xfrm>
        </p:spPr>
        <p:txBody>
          <a:bodyPr/>
          <a:lstStyle/>
          <a:p>
            <a:r>
              <a:rPr lang="en-US" altLang="en-US" b="1"/>
              <a:t>4-Sided Shapes 101</a:t>
            </a:r>
          </a:p>
        </p:txBody>
      </p:sp>
      <p:sp>
        <p:nvSpPr>
          <p:cNvPr id="3" name="Content Placeholder 2">
            <a:extLst>
              <a:ext uri="{FF2B5EF4-FFF2-40B4-BE49-F238E27FC236}">
                <a16:creationId xmlns:a16="http://schemas.microsoft.com/office/drawing/2014/main" id="{96076EC2-D188-4A67-BB1F-552191BBBE6A}"/>
              </a:ext>
            </a:extLst>
          </p:cNvPr>
          <p:cNvSpPr>
            <a:spLocks noGrp="1"/>
          </p:cNvSpPr>
          <p:nvPr>
            <p:ph idx="1"/>
          </p:nvPr>
        </p:nvSpPr>
        <p:spPr>
          <a:xfrm>
            <a:off x="1981200" y="6453188"/>
            <a:ext cx="8229600" cy="258762"/>
          </a:xfrm>
        </p:spPr>
        <p:txBody>
          <a:bodyPr/>
          <a:lstStyle/>
          <a:p>
            <a:pPr marL="0" indent="0" algn="r">
              <a:buNone/>
              <a:defRPr/>
            </a:pPr>
            <a:r>
              <a:rPr lang="en-US" sz="1200" dirty="0">
                <a:solidFill>
                  <a:schemeClr val="tx1">
                    <a:lumMod val="65000"/>
                  </a:schemeClr>
                </a:solidFill>
              </a:rPr>
              <a:t>Reference:  https://slideplayer.com/slide/2329469/</a:t>
            </a:r>
          </a:p>
        </p:txBody>
      </p:sp>
      <p:pic>
        <p:nvPicPr>
          <p:cNvPr id="31748" name="Picture 2" descr="Image result">
            <a:extLst>
              <a:ext uri="{FF2B5EF4-FFF2-40B4-BE49-F238E27FC236}">
                <a16:creationId xmlns:a16="http://schemas.microsoft.com/office/drawing/2014/main" id="{61B2C4C0-8A43-44A5-9B5C-F4ABCAAB9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158115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92CEAC06-60CC-4DE1-AD8D-11491EC27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122">
            <a:extLst>
              <a:ext uri="{FF2B5EF4-FFF2-40B4-BE49-F238E27FC236}">
                <a16:creationId xmlns:a16="http://schemas.microsoft.com/office/drawing/2014/main" id="{DADE7635-9504-4C31-BFF8-A44AD22D1855}"/>
              </a:ext>
            </a:extLst>
          </p:cNvPr>
          <p:cNvGrpSpPr>
            <a:grpSpLocks/>
          </p:cNvGrpSpPr>
          <p:nvPr/>
        </p:nvGrpSpPr>
        <p:grpSpPr bwMode="auto">
          <a:xfrm>
            <a:off x="6096001" y="4267201"/>
            <a:ext cx="263525" cy="276225"/>
            <a:chOff x="12166600" y="1631954"/>
            <a:chExt cx="263214" cy="276999"/>
          </a:xfrm>
        </p:grpSpPr>
        <p:sp>
          <p:nvSpPr>
            <p:cNvPr id="15" name="Flowchart: Connector 14">
              <a:extLst>
                <a:ext uri="{FF2B5EF4-FFF2-40B4-BE49-F238E27FC236}">
                  <a16:creationId xmlns:a16="http://schemas.microsoft.com/office/drawing/2014/main" id="{E323247A-0014-44B5-9799-390DA8E240E0}"/>
                </a:ext>
              </a:extLst>
            </p:cNvPr>
            <p:cNvSpPr/>
            <p:nvPr/>
          </p:nvSpPr>
          <p:spPr>
            <a:xfrm>
              <a:off x="12176114" y="1657425"/>
              <a:ext cx="228330" cy="229241"/>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32792" name="TextBox 15">
              <a:extLst>
                <a:ext uri="{FF2B5EF4-FFF2-40B4-BE49-F238E27FC236}">
                  <a16:creationId xmlns:a16="http://schemas.microsoft.com/office/drawing/2014/main" id="{DD2110DD-768D-401F-BC21-CC55A41E8034}"/>
                </a:ext>
              </a:extLst>
            </p:cNvPr>
            <p:cNvSpPr txBox="1">
              <a:spLocks noChangeArrowheads="1"/>
            </p:cNvSpPr>
            <p:nvPr/>
          </p:nvSpPr>
          <p:spPr bwMode="auto">
            <a:xfrm>
              <a:off x="12166600" y="1631954"/>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4</a:t>
              </a:r>
            </a:p>
          </p:txBody>
        </p:sp>
      </p:grpSp>
      <p:grpSp>
        <p:nvGrpSpPr>
          <p:cNvPr id="32771" name="Group 1">
            <a:extLst>
              <a:ext uri="{FF2B5EF4-FFF2-40B4-BE49-F238E27FC236}">
                <a16:creationId xmlns:a16="http://schemas.microsoft.com/office/drawing/2014/main" id="{E0FA714B-3401-422D-A22D-CA7BB112278C}"/>
              </a:ext>
            </a:extLst>
          </p:cNvPr>
          <p:cNvGrpSpPr>
            <a:grpSpLocks/>
          </p:cNvGrpSpPr>
          <p:nvPr/>
        </p:nvGrpSpPr>
        <p:grpSpPr bwMode="auto">
          <a:xfrm>
            <a:off x="1905000" y="2362200"/>
            <a:ext cx="4724400" cy="3811588"/>
            <a:chOff x="-76200" y="2362200"/>
            <a:chExt cx="4724400" cy="3811588"/>
          </a:xfrm>
        </p:grpSpPr>
        <p:pic>
          <p:nvPicPr>
            <p:cNvPr id="32779" name="Picture 2">
              <a:extLst>
                <a:ext uri="{FF2B5EF4-FFF2-40B4-BE49-F238E27FC236}">
                  <a16:creationId xmlns:a16="http://schemas.microsoft.com/office/drawing/2014/main" id="{D0B48682-5727-41B1-9743-65E679B85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667000"/>
              <a:ext cx="4724400"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80" name="Group 113">
              <a:extLst>
                <a:ext uri="{FF2B5EF4-FFF2-40B4-BE49-F238E27FC236}">
                  <a16:creationId xmlns:a16="http://schemas.microsoft.com/office/drawing/2014/main" id="{847CC9D2-6D09-4CA0-95C6-2411691DF58A}"/>
                </a:ext>
              </a:extLst>
            </p:cNvPr>
            <p:cNvGrpSpPr>
              <a:grpSpLocks/>
            </p:cNvGrpSpPr>
            <p:nvPr/>
          </p:nvGrpSpPr>
          <p:grpSpPr bwMode="auto">
            <a:xfrm>
              <a:off x="2057388" y="3124200"/>
              <a:ext cx="263548" cy="276225"/>
              <a:chOff x="10851310" y="1631950"/>
              <a:chExt cx="263237" cy="276999"/>
            </a:xfrm>
          </p:grpSpPr>
          <p:sp>
            <p:nvSpPr>
              <p:cNvPr id="21" name="Flowchart: Connector 20">
                <a:extLst>
                  <a:ext uri="{FF2B5EF4-FFF2-40B4-BE49-F238E27FC236}">
                    <a16:creationId xmlns:a16="http://schemas.microsoft.com/office/drawing/2014/main" id="{0EC678A3-E990-4E58-9440-458A45B35E4A}"/>
                  </a:ext>
                </a:extLst>
              </p:cNvPr>
              <p:cNvSpPr/>
              <p:nvPr/>
            </p:nvSpPr>
            <p:spPr>
              <a:xfrm>
                <a:off x="10851322" y="1657421"/>
                <a:ext cx="228330" cy="229241"/>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32790" name="TextBox 21">
                <a:extLst>
                  <a:ext uri="{FF2B5EF4-FFF2-40B4-BE49-F238E27FC236}">
                    <a16:creationId xmlns:a16="http://schemas.microsoft.com/office/drawing/2014/main" id="{5F56FE54-7D9D-43BE-828F-FB0F8D4BD034}"/>
                  </a:ext>
                </a:extLst>
              </p:cNvPr>
              <p:cNvSpPr txBox="1">
                <a:spLocks noChangeArrowheads="1"/>
              </p:cNvSpPr>
              <p:nvPr/>
            </p:nvSpPr>
            <p:spPr bwMode="auto">
              <a:xfrm>
                <a:off x="10851333" y="1631950"/>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1</a:t>
                </a:r>
              </a:p>
            </p:txBody>
          </p:sp>
        </p:grpSp>
        <p:grpSp>
          <p:nvGrpSpPr>
            <p:cNvPr id="32781" name="Group 116">
              <a:extLst>
                <a:ext uri="{FF2B5EF4-FFF2-40B4-BE49-F238E27FC236}">
                  <a16:creationId xmlns:a16="http://schemas.microsoft.com/office/drawing/2014/main" id="{C2201F58-A17F-4942-AA2A-A34C037B8E24}"/>
                </a:ext>
              </a:extLst>
            </p:cNvPr>
            <p:cNvGrpSpPr>
              <a:grpSpLocks/>
            </p:cNvGrpSpPr>
            <p:nvPr/>
          </p:nvGrpSpPr>
          <p:grpSpPr bwMode="auto">
            <a:xfrm>
              <a:off x="609603" y="4191001"/>
              <a:ext cx="263239" cy="276999"/>
              <a:chOff x="10853688" y="1631950"/>
              <a:chExt cx="262928" cy="277775"/>
            </a:xfrm>
          </p:grpSpPr>
          <p:sp>
            <p:nvSpPr>
              <p:cNvPr id="19" name="Flowchart: Connector 18">
                <a:extLst>
                  <a:ext uri="{FF2B5EF4-FFF2-40B4-BE49-F238E27FC236}">
                    <a16:creationId xmlns:a16="http://schemas.microsoft.com/office/drawing/2014/main" id="{C01757DC-B628-4CD9-91E3-8C2782F4265F}"/>
                  </a:ext>
                </a:extLst>
              </p:cNvPr>
              <p:cNvSpPr/>
              <p:nvPr/>
            </p:nvSpPr>
            <p:spPr>
              <a:xfrm>
                <a:off x="10853685" y="1657420"/>
                <a:ext cx="228330" cy="229240"/>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32788" name="TextBox 19">
                <a:extLst>
                  <a:ext uri="{FF2B5EF4-FFF2-40B4-BE49-F238E27FC236}">
                    <a16:creationId xmlns:a16="http://schemas.microsoft.com/office/drawing/2014/main" id="{FE116560-CA92-49AC-A06C-A1A2C32E90FA}"/>
                  </a:ext>
                </a:extLst>
              </p:cNvPr>
              <p:cNvSpPr txBox="1">
                <a:spLocks noChangeArrowheads="1"/>
              </p:cNvSpPr>
              <p:nvPr/>
            </p:nvSpPr>
            <p:spPr bwMode="auto">
              <a:xfrm>
                <a:off x="10853713" y="1631950"/>
                <a:ext cx="262903" cy="27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4</a:t>
                </a:r>
              </a:p>
            </p:txBody>
          </p:sp>
        </p:grpSp>
        <p:sp>
          <p:nvSpPr>
            <p:cNvPr id="12" name="Circular Arrow 11">
              <a:extLst>
                <a:ext uri="{FF2B5EF4-FFF2-40B4-BE49-F238E27FC236}">
                  <a16:creationId xmlns:a16="http://schemas.microsoft.com/office/drawing/2014/main" id="{848632D4-E0AB-4542-81D7-B3D7CC2ACA34}"/>
                </a:ext>
              </a:extLst>
            </p:cNvPr>
            <p:cNvSpPr/>
            <p:nvPr/>
          </p:nvSpPr>
          <p:spPr>
            <a:xfrm rot="10455460">
              <a:off x="1089025" y="3660775"/>
              <a:ext cx="3211513" cy="2135188"/>
            </a:xfrm>
            <a:prstGeom prst="circularArrow">
              <a:avLst>
                <a:gd name="adj1" fmla="val 4600"/>
                <a:gd name="adj2" fmla="val 463685"/>
                <a:gd name="adj3" fmla="val 20575291"/>
                <a:gd name="adj4" fmla="val 18075268"/>
                <a:gd name="adj5" fmla="val 10594"/>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13" name="Circular Arrow 12">
              <a:extLst>
                <a:ext uri="{FF2B5EF4-FFF2-40B4-BE49-F238E27FC236}">
                  <a16:creationId xmlns:a16="http://schemas.microsoft.com/office/drawing/2014/main" id="{05EACBED-C3EF-4B17-8EDE-CA3D8CE6B4D5}"/>
                </a:ext>
              </a:extLst>
            </p:cNvPr>
            <p:cNvSpPr/>
            <p:nvPr/>
          </p:nvSpPr>
          <p:spPr>
            <a:xfrm rot="11144540" flipH="1">
              <a:off x="479425" y="3660775"/>
              <a:ext cx="3211513" cy="2135188"/>
            </a:xfrm>
            <a:prstGeom prst="circularArrow">
              <a:avLst>
                <a:gd name="adj1" fmla="val 4600"/>
                <a:gd name="adj2" fmla="val 463685"/>
                <a:gd name="adj3" fmla="val 20575291"/>
                <a:gd name="adj4" fmla="val 18075268"/>
                <a:gd name="adj5" fmla="val 10594"/>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14" name="Down Arrow 13">
              <a:extLst>
                <a:ext uri="{FF2B5EF4-FFF2-40B4-BE49-F238E27FC236}">
                  <a16:creationId xmlns:a16="http://schemas.microsoft.com/office/drawing/2014/main" id="{A76B584E-1A58-4D3B-B20A-0481630D86E8}"/>
                </a:ext>
              </a:extLst>
            </p:cNvPr>
            <p:cNvSpPr/>
            <p:nvPr/>
          </p:nvSpPr>
          <p:spPr>
            <a:xfrm rot="16200000" flipH="1">
              <a:off x="2702719" y="2097881"/>
              <a:ext cx="357188" cy="885825"/>
            </a:xfrm>
            <a:prstGeom prst="downArrow">
              <a:avLst>
                <a:gd name="adj1" fmla="val 28978"/>
                <a:gd name="adj2" fmla="val 63475"/>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4" name="Down Arrow 23">
              <a:extLst>
                <a:ext uri="{FF2B5EF4-FFF2-40B4-BE49-F238E27FC236}">
                  <a16:creationId xmlns:a16="http://schemas.microsoft.com/office/drawing/2014/main" id="{A845247C-29F1-4301-9A75-28D50A3D1A99}"/>
                </a:ext>
              </a:extLst>
            </p:cNvPr>
            <p:cNvSpPr/>
            <p:nvPr/>
          </p:nvSpPr>
          <p:spPr>
            <a:xfrm rot="5400000">
              <a:off x="1635919" y="2097881"/>
              <a:ext cx="357188" cy="885825"/>
            </a:xfrm>
            <a:prstGeom prst="downArrow">
              <a:avLst>
                <a:gd name="adj1" fmla="val 28978"/>
                <a:gd name="adj2" fmla="val 63475"/>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17" name="Flowchart: Connector 16">
              <a:extLst>
                <a:ext uri="{FF2B5EF4-FFF2-40B4-BE49-F238E27FC236}">
                  <a16:creationId xmlns:a16="http://schemas.microsoft.com/office/drawing/2014/main" id="{58B49304-647F-46FF-AFF4-1063AA88ECE0}"/>
                </a:ext>
              </a:extLst>
            </p:cNvPr>
            <p:cNvSpPr/>
            <p:nvPr/>
          </p:nvSpPr>
          <p:spPr bwMode="auto">
            <a:xfrm>
              <a:off x="2133600" y="5816600"/>
              <a:ext cx="228600" cy="228600"/>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grpSp>
      <p:sp>
        <p:nvSpPr>
          <p:cNvPr id="32772" name="Rectangle 3">
            <a:extLst>
              <a:ext uri="{FF2B5EF4-FFF2-40B4-BE49-F238E27FC236}">
                <a16:creationId xmlns:a16="http://schemas.microsoft.com/office/drawing/2014/main" id="{D755DD42-D8E5-46DD-8DAE-B3807183560A}"/>
              </a:ext>
            </a:extLst>
          </p:cNvPr>
          <p:cNvSpPr>
            <a:spLocks noChangeArrowheads="1"/>
          </p:cNvSpPr>
          <p:nvPr/>
        </p:nvSpPr>
        <p:spPr bwMode="auto">
          <a:xfrm>
            <a:off x="3133725" y="1500188"/>
            <a:ext cx="5924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a:solidFill>
                  <a:prstClr val="white"/>
                </a:solidFill>
                <a:cs typeface="Arial" panose="020B0604020202020204" pitchFamily="34" charset="0"/>
              </a:rPr>
              <a:t>Use caution with 4-sided (or more) shapes!</a:t>
            </a:r>
          </a:p>
        </p:txBody>
      </p:sp>
      <p:sp>
        <p:nvSpPr>
          <p:cNvPr id="32773" name="Title 1">
            <a:extLst>
              <a:ext uri="{FF2B5EF4-FFF2-40B4-BE49-F238E27FC236}">
                <a16:creationId xmlns:a16="http://schemas.microsoft.com/office/drawing/2014/main" id="{02D85D48-07F1-499F-8C99-20ADA9E5867A}"/>
              </a:ext>
            </a:extLst>
          </p:cNvPr>
          <p:cNvSpPr>
            <a:spLocks noGrp="1"/>
          </p:cNvSpPr>
          <p:nvPr>
            <p:ph type="title"/>
          </p:nvPr>
        </p:nvSpPr>
        <p:spPr>
          <a:xfrm>
            <a:off x="1981200" y="261938"/>
            <a:ext cx="8229600" cy="1143000"/>
          </a:xfrm>
        </p:spPr>
        <p:txBody>
          <a:bodyPr/>
          <a:lstStyle/>
          <a:p>
            <a:r>
              <a:rPr lang="en-US" altLang="en-US" b="1"/>
              <a:t>4-Sided Shapes 101</a:t>
            </a:r>
          </a:p>
        </p:txBody>
      </p:sp>
      <p:sp>
        <p:nvSpPr>
          <p:cNvPr id="21510" name="TextBox 24">
            <a:extLst>
              <a:ext uri="{FF2B5EF4-FFF2-40B4-BE49-F238E27FC236}">
                <a16:creationId xmlns:a16="http://schemas.microsoft.com/office/drawing/2014/main" id="{22992284-40AE-4EE7-9FD1-7809F38AFB75}"/>
              </a:ext>
            </a:extLst>
          </p:cNvPr>
          <p:cNvSpPr txBox="1">
            <a:spLocks noChangeArrowheads="1"/>
          </p:cNvSpPr>
          <p:nvPr/>
        </p:nvSpPr>
        <p:spPr bwMode="auto">
          <a:xfrm>
            <a:off x="6802438" y="2667001"/>
            <a:ext cx="3486150" cy="304641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fontAlgn="base">
              <a:spcBef>
                <a:spcPct val="0"/>
              </a:spcBef>
              <a:spcAft>
                <a:spcPct val="0"/>
              </a:spcAft>
              <a:defRPr/>
            </a:pPr>
            <a:r>
              <a:rPr lang="en-US" altLang="en-US" sz="2400" dirty="0">
                <a:solidFill>
                  <a:prstClr val="white"/>
                </a:solidFill>
                <a:latin typeface="Calibri" panose="020F0502020204030204"/>
                <a:cs typeface="Arial" panose="020B0604020202020204" pitchFamily="34" charset="0"/>
              </a:rPr>
              <a:t>No forces restricting the bottom of the vehicle from moving (straps)</a:t>
            </a:r>
          </a:p>
          <a:p>
            <a:pPr marL="285750" indent="-285750" fontAlgn="base">
              <a:spcBef>
                <a:spcPct val="0"/>
              </a:spcBef>
              <a:spcAft>
                <a:spcPct val="0"/>
              </a:spcAft>
              <a:defRPr/>
            </a:pPr>
            <a:r>
              <a:rPr lang="en-US" altLang="en-US" sz="2400" dirty="0">
                <a:solidFill>
                  <a:prstClr val="white"/>
                </a:solidFill>
                <a:latin typeface="Calibri" panose="020F0502020204030204"/>
                <a:cs typeface="Arial" panose="020B0604020202020204" pitchFamily="34" charset="0"/>
              </a:rPr>
              <a:t>Vehicle can potentially shift at the bottom</a:t>
            </a:r>
          </a:p>
          <a:p>
            <a:pPr marL="285750" indent="-285750" fontAlgn="base">
              <a:spcBef>
                <a:spcPct val="0"/>
              </a:spcBef>
              <a:spcAft>
                <a:spcPct val="0"/>
              </a:spcAft>
              <a:defRPr/>
            </a:pPr>
            <a:r>
              <a:rPr lang="en-US" altLang="en-US" sz="2400" dirty="0">
                <a:solidFill>
                  <a:prstClr val="white"/>
                </a:solidFill>
                <a:latin typeface="Calibri" panose="020F0502020204030204"/>
                <a:cs typeface="Arial" panose="020B0604020202020204" pitchFamily="34" charset="0"/>
              </a:rPr>
              <a:t>The shape itself can shift since it’s not a triangle</a:t>
            </a:r>
          </a:p>
        </p:txBody>
      </p:sp>
      <p:sp>
        <p:nvSpPr>
          <p:cNvPr id="26" name="Flowchart: Connector 25">
            <a:extLst>
              <a:ext uri="{FF2B5EF4-FFF2-40B4-BE49-F238E27FC236}">
                <a16:creationId xmlns:a16="http://schemas.microsoft.com/office/drawing/2014/main" id="{4FF47A9B-0D8E-490E-8D74-40524A5D0C4D}"/>
              </a:ext>
            </a:extLst>
          </p:cNvPr>
          <p:cNvSpPr/>
          <p:nvPr/>
        </p:nvSpPr>
        <p:spPr bwMode="auto">
          <a:xfrm>
            <a:off x="5572125" y="4157663"/>
            <a:ext cx="228600" cy="228600"/>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32776" name="TextBox 17">
            <a:extLst>
              <a:ext uri="{FF2B5EF4-FFF2-40B4-BE49-F238E27FC236}">
                <a16:creationId xmlns:a16="http://schemas.microsoft.com/office/drawing/2014/main" id="{57940A76-8B30-4648-BEF9-378CEFEA86A2}"/>
              </a:ext>
            </a:extLst>
          </p:cNvPr>
          <p:cNvSpPr txBox="1">
            <a:spLocks noChangeArrowheads="1"/>
          </p:cNvSpPr>
          <p:nvPr/>
        </p:nvSpPr>
        <p:spPr bwMode="auto">
          <a:xfrm>
            <a:off x="5561013" y="4122739"/>
            <a:ext cx="209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2</a:t>
            </a:r>
          </a:p>
        </p:txBody>
      </p:sp>
      <p:sp>
        <p:nvSpPr>
          <p:cNvPr id="32777" name="TextBox 17">
            <a:extLst>
              <a:ext uri="{FF2B5EF4-FFF2-40B4-BE49-F238E27FC236}">
                <a16:creationId xmlns:a16="http://schemas.microsoft.com/office/drawing/2014/main" id="{5BF0D4CE-71BB-443C-9F8B-BDCE5B7283BA}"/>
              </a:ext>
            </a:extLst>
          </p:cNvPr>
          <p:cNvSpPr txBox="1">
            <a:spLocks noChangeArrowheads="1"/>
          </p:cNvSpPr>
          <p:nvPr/>
        </p:nvSpPr>
        <p:spPr bwMode="auto">
          <a:xfrm>
            <a:off x="4083050" y="5780089"/>
            <a:ext cx="209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3</a:t>
            </a:r>
          </a:p>
        </p:txBody>
      </p:sp>
      <p:pic>
        <p:nvPicPr>
          <p:cNvPr id="25" name="Picture 2">
            <a:extLst>
              <a:ext uri="{FF2B5EF4-FFF2-40B4-BE49-F238E27FC236}">
                <a16:creationId xmlns:a16="http://schemas.microsoft.com/office/drawing/2014/main" id="{1E8EEC56-4FA1-4BAD-97F4-8F3C95F1B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lowchart: Connector 60">
            <a:extLst>
              <a:ext uri="{FF2B5EF4-FFF2-40B4-BE49-F238E27FC236}">
                <a16:creationId xmlns:a16="http://schemas.microsoft.com/office/drawing/2014/main" id="{3C862CA0-4699-461F-B68E-4A49B2C26750}"/>
              </a:ext>
            </a:extLst>
          </p:cNvPr>
          <p:cNvSpPr/>
          <p:nvPr/>
        </p:nvSpPr>
        <p:spPr bwMode="auto">
          <a:xfrm>
            <a:off x="8175625" y="6223001"/>
            <a:ext cx="242888" cy="225425"/>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33795" name="Title 1">
            <a:extLst>
              <a:ext uri="{FF2B5EF4-FFF2-40B4-BE49-F238E27FC236}">
                <a16:creationId xmlns:a16="http://schemas.microsoft.com/office/drawing/2014/main" id="{368D6DF7-6FC6-4EED-BFC8-8B9D5D761444}"/>
              </a:ext>
            </a:extLst>
          </p:cNvPr>
          <p:cNvSpPr>
            <a:spLocks noGrp="1"/>
          </p:cNvSpPr>
          <p:nvPr>
            <p:ph type="title"/>
          </p:nvPr>
        </p:nvSpPr>
        <p:spPr>
          <a:xfrm>
            <a:off x="1981200" y="441326"/>
            <a:ext cx="8229600" cy="701675"/>
          </a:xfrm>
        </p:spPr>
        <p:txBody>
          <a:bodyPr/>
          <a:lstStyle/>
          <a:p>
            <a:r>
              <a:rPr lang="en-US" altLang="en-US" sz="4000" b="1"/>
              <a:t>Visualize the 4-Sided Shape</a:t>
            </a:r>
          </a:p>
        </p:txBody>
      </p:sp>
      <p:grpSp>
        <p:nvGrpSpPr>
          <p:cNvPr id="33796" name="Group 21">
            <a:extLst>
              <a:ext uri="{FF2B5EF4-FFF2-40B4-BE49-F238E27FC236}">
                <a16:creationId xmlns:a16="http://schemas.microsoft.com/office/drawing/2014/main" id="{A96CC676-A97A-4E26-9C34-2F653F7D7479}"/>
              </a:ext>
            </a:extLst>
          </p:cNvPr>
          <p:cNvGrpSpPr>
            <a:grpSpLocks/>
          </p:cNvGrpSpPr>
          <p:nvPr/>
        </p:nvGrpSpPr>
        <p:grpSpPr bwMode="auto">
          <a:xfrm>
            <a:off x="7086600" y="1439864"/>
            <a:ext cx="3309938" cy="3722687"/>
            <a:chOff x="5533414" y="1440548"/>
            <a:chExt cx="3310190" cy="3722963"/>
          </a:xfrm>
        </p:grpSpPr>
        <p:sp>
          <p:nvSpPr>
            <p:cNvPr id="6" name="Rectangle 5">
              <a:extLst>
                <a:ext uri="{FF2B5EF4-FFF2-40B4-BE49-F238E27FC236}">
                  <a16:creationId xmlns:a16="http://schemas.microsoft.com/office/drawing/2014/main" id="{8DD5AD55-AB2E-4965-98AD-EE7868563268}"/>
                </a:ext>
              </a:extLst>
            </p:cNvPr>
            <p:cNvSpPr/>
            <p:nvPr/>
          </p:nvSpPr>
          <p:spPr>
            <a:xfrm>
              <a:off x="6682852" y="1537392"/>
              <a:ext cx="1109747" cy="3024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panose="020F0502020204030204"/>
                </a:rPr>
                <a:t>CAR</a:t>
              </a:r>
            </a:p>
          </p:txBody>
        </p:sp>
        <p:sp>
          <p:nvSpPr>
            <p:cNvPr id="14" name="Rectangle 13">
              <a:extLst>
                <a:ext uri="{FF2B5EF4-FFF2-40B4-BE49-F238E27FC236}">
                  <a16:creationId xmlns:a16="http://schemas.microsoft.com/office/drawing/2014/main" id="{FCDCAA39-9BB1-4840-9B1F-7781B82EE062}"/>
                </a:ext>
              </a:extLst>
            </p:cNvPr>
            <p:cNvSpPr/>
            <p:nvPr/>
          </p:nvSpPr>
          <p:spPr>
            <a:xfrm rot="967150">
              <a:off x="6119247" y="1440548"/>
              <a:ext cx="46041" cy="36785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7" name="Rectangle 46">
              <a:extLst>
                <a:ext uri="{FF2B5EF4-FFF2-40B4-BE49-F238E27FC236}">
                  <a16:creationId xmlns:a16="http://schemas.microsoft.com/office/drawing/2014/main" id="{7AB2EC74-C0CE-4A83-B392-4B039CCB3FEE}"/>
                </a:ext>
              </a:extLst>
            </p:cNvPr>
            <p:cNvSpPr/>
            <p:nvPr/>
          </p:nvSpPr>
          <p:spPr>
            <a:xfrm rot="20695058">
              <a:off x="8286349" y="1456424"/>
              <a:ext cx="46042" cy="37070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9" name="Rectangle 48">
              <a:extLst>
                <a:ext uri="{FF2B5EF4-FFF2-40B4-BE49-F238E27FC236}">
                  <a16:creationId xmlns:a16="http://schemas.microsoft.com/office/drawing/2014/main" id="{FB66402B-1F4E-4F2D-A82E-F5E351BCE70A}"/>
                </a:ext>
              </a:extLst>
            </p:cNvPr>
            <p:cNvSpPr/>
            <p:nvPr/>
          </p:nvSpPr>
          <p:spPr>
            <a:xfrm>
              <a:off x="5549290" y="5015863"/>
              <a:ext cx="3180005" cy="603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7" name="Flowchart: Connector 6">
              <a:extLst>
                <a:ext uri="{FF2B5EF4-FFF2-40B4-BE49-F238E27FC236}">
                  <a16:creationId xmlns:a16="http://schemas.microsoft.com/office/drawing/2014/main" id="{0707486E-0113-4997-898F-A1292D2B80FA}"/>
                </a:ext>
              </a:extLst>
            </p:cNvPr>
            <p:cNvSpPr/>
            <p:nvPr/>
          </p:nvSpPr>
          <p:spPr>
            <a:xfrm>
              <a:off x="6590769" y="1461187"/>
              <a:ext cx="152412" cy="152411"/>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1" name="Flowchart: Connector 40">
              <a:extLst>
                <a:ext uri="{FF2B5EF4-FFF2-40B4-BE49-F238E27FC236}">
                  <a16:creationId xmlns:a16="http://schemas.microsoft.com/office/drawing/2014/main" id="{4F1E0163-D046-4C78-829B-0B5333FE6D24}"/>
                </a:ext>
              </a:extLst>
            </p:cNvPr>
            <p:cNvSpPr/>
            <p:nvPr/>
          </p:nvSpPr>
          <p:spPr>
            <a:xfrm>
              <a:off x="7743382" y="1451661"/>
              <a:ext cx="152412" cy="152411"/>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5" name="Flowchart: Connector 44">
              <a:extLst>
                <a:ext uri="{FF2B5EF4-FFF2-40B4-BE49-F238E27FC236}">
                  <a16:creationId xmlns:a16="http://schemas.microsoft.com/office/drawing/2014/main" id="{8AEA5DD9-E95E-4C3F-A7C3-B36F5CDDB0ED}"/>
                </a:ext>
              </a:extLst>
            </p:cNvPr>
            <p:cNvSpPr/>
            <p:nvPr/>
          </p:nvSpPr>
          <p:spPr>
            <a:xfrm>
              <a:off x="5533414" y="4953945"/>
              <a:ext cx="152412" cy="152411"/>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6" name="Flowchart: Connector 45">
              <a:extLst>
                <a:ext uri="{FF2B5EF4-FFF2-40B4-BE49-F238E27FC236}">
                  <a16:creationId xmlns:a16="http://schemas.microsoft.com/office/drawing/2014/main" id="{84F6B2B6-46B3-4ED0-A032-2DD0118A13AF}"/>
                </a:ext>
              </a:extLst>
            </p:cNvPr>
            <p:cNvSpPr/>
            <p:nvPr/>
          </p:nvSpPr>
          <p:spPr>
            <a:xfrm>
              <a:off x="8691192" y="4976172"/>
              <a:ext cx="152412" cy="152411"/>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grpSp>
      <p:sp>
        <p:nvSpPr>
          <p:cNvPr id="56" name="Flowchart: Connector 55">
            <a:extLst>
              <a:ext uri="{FF2B5EF4-FFF2-40B4-BE49-F238E27FC236}">
                <a16:creationId xmlns:a16="http://schemas.microsoft.com/office/drawing/2014/main" id="{594EC8B8-6F5A-4BC3-9035-370C6E26E928}"/>
              </a:ext>
            </a:extLst>
          </p:cNvPr>
          <p:cNvSpPr/>
          <p:nvPr/>
        </p:nvSpPr>
        <p:spPr bwMode="auto">
          <a:xfrm>
            <a:off x="8670925" y="1216026"/>
            <a:ext cx="242888" cy="225425"/>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33798" name="TextBox 17">
            <a:extLst>
              <a:ext uri="{FF2B5EF4-FFF2-40B4-BE49-F238E27FC236}">
                <a16:creationId xmlns:a16="http://schemas.microsoft.com/office/drawing/2014/main" id="{FB5694E9-40F0-476E-9A22-48C4D78F7278}"/>
              </a:ext>
            </a:extLst>
          </p:cNvPr>
          <p:cNvSpPr txBox="1">
            <a:spLocks noChangeArrowheads="1"/>
          </p:cNvSpPr>
          <p:nvPr/>
        </p:nvSpPr>
        <p:spPr bwMode="auto">
          <a:xfrm>
            <a:off x="5719764" y="2357439"/>
            <a:ext cx="15763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9600">
                <a:solidFill>
                  <a:srgbClr val="00B050"/>
                </a:solidFill>
                <a:latin typeface="Arial" panose="020B0604020202020204" pitchFamily="34" charset="0"/>
                <a:cs typeface="Arial" panose="020B0604020202020204" pitchFamily="34" charset="0"/>
              </a:rPr>
              <a:t>=</a:t>
            </a:r>
          </a:p>
        </p:txBody>
      </p:sp>
      <p:sp>
        <p:nvSpPr>
          <p:cNvPr id="33799" name="TextBox 94">
            <a:extLst>
              <a:ext uri="{FF2B5EF4-FFF2-40B4-BE49-F238E27FC236}">
                <a16:creationId xmlns:a16="http://schemas.microsoft.com/office/drawing/2014/main" id="{949CA1D7-9525-4E08-9852-3AD8AEF591AE}"/>
              </a:ext>
            </a:extLst>
          </p:cNvPr>
          <p:cNvSpPr txBox="1">
            <a:spLocks noChangeArrowheads="1"/>
          </p:cNvSpPr>
          <p:nvPr/>
        </p:nvSpPr>
        <p:spPr bwMode="auto">
          <a:xfrm>
            <a:off x="8648701" y="1174751"/>
            <a:ext cx="225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1</a:t>
            </a:r>
          </a:p>
        </p:txBody>
      </p:sp>
      <p:sp>
        <p:nvSpPr>
          <p:cNvPr id="58" name="Flowchart: Connector 57">
            <a:extLst>
              <a:ext uri="{FF2B5EF4-FFF2-40B4-BE49-F238E27FC236}">
                <a16:creationId xmlns:a16="http://schemas.microsoft.com/office/drawing/2014/main" id="{D62D3A6E-9572-4B54-827F-9FF0AA6B0A65}"/>
              </a:ext>
            </a:extLst>
          </p:cNvPr>
          <p:cNvSpPr/>
          <p:nvPr/>
        </p:nvSpPr>
        <p:spPr bwMode="auto">
          <a:xfrm>
            <a:off x="10044114" y="3424239"/>
            <a:ext cx="242887" cy="225425"/>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33801" name="TextBox 97">
            <a:extLst>
              <a:ext uri="{FF2B5EF4-FFF2-40B4-BE49-F238E27FC236}">
                <a16:creationId xmlns:a16="http://schemas.microsoft.com/office/drawing/2014/main" id="{0C2E4960-4959-43AE-9B91-D5B26EC46791}"/>
              </a:ext>
            </a:extLst>
          </p:cNvPr>
          <p:cNvSpPr txBox="1">
            <a:spLocks noChangeArrowheads="1"/>
          </p:cNvSpPr>
          <p:nvPr/>
        </p:nvSpPr>
        <p:spPr bwMode="auto">
          <a:xfrm>
            <a:off x="10042526" y="3386139"/>
            <a:ext cx="244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2</a:t>
            </a:r>
          </a:p>
        </p:txBody>
      </p:sp>
      <p:sp>
        <p:nvSpPr>
          <p:cNvPr id="50" name="Flowchart: Connector 49">
            <a:extLst>
              <a:ext uri="{FF2B5EF4-FFF2-40B4-BE49-F238E27FC236}">
                <a16:creationId xmlns:a16="http://schemas.microsoft.com/office/drawing/2014/main" id="{0B124D3C-7725-4C22-9BC8-932C94ADED07}"/>
              </a:ext>
            </a:extLst>
          </p:cNvPr>
          <p:cNvSpPr/>
          <p:nvPr/>
        </p:nvSpPr>
        <p:spPr bwMode="auto">
          <a:xfrm>
            <a:off x="8680450" y="5165726"/>
            <a:ext cx="242888" cy="225425"/>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51" name="Flowchart: Connector 50">
            <a:extLst>
              <a:ext uri="{FF2B5EF4-FFF2-40B4-BE49-F238E27FC236}">
                <a16:creationId xmlns:a16="http://schemas.microsoft.com/office/drawing/2014/main" id="{32B9A39E-2D9B-4C21-8C52-2057ADECD7FD}"/>
              </a:ext>
            </a:extLst>
          </p:cNvPr>
          <p:cNvSpPr/>
          <p:nvPr/>
        </p:nvSpPr>
        <p:spPr bwMode="auto">
          <a:xfrm>
            <a:off x="7242175" y="3381376"/>
            <a:ext cx="242888" cy="225425"/>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33804" name="TextBox 97">
            <a:extLst>
              <a:ext uri="{FF2B5EF4-FFF2-40B4-BE49-F238E27FC236}">
                <a16:creationId xmlns:a16="http://schemas.microsoft.com/office/drawing/2014/main" id="{0572BFE0-041D-4495-83C7-8707D131FE3F}"/>
              </a:ext>
            </a:extLst>
          </p:cNvPr>
          <p:cNvSpPr txBox="1">
            <a:spLocks noChangeArrowheads="1"/>
          </p:cNvSpPr>
          <p:nvPr/>
        </p:nvSpPr>
        <p:spPr bwMode="auto">
          <a:xfrm>
            <a:off x="7239001" y="3354389"/>
            <a:ext cx="26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4</a:t>
            </a:r>
          </a:p>
        </p:txBody>
      </p:sp>
      <p:sp>
        <p:nvSpPr>
          <p:cNvPr id="33805" name="TextBox 109">
            <a:extLst>
              <a:ext uri="{FF2B5EF4-FFF2-40B4-BE49-F238E27FC236}">
                <a16:creationId xmlns:a16="http://schemas.microsoft.com/office/drawing/2014/main" id="{0069B881-6580-4719-B1D5-9BCE2D53A7A5}"/>
              </a:ext>
            </a:extLst>
          </p:cNvPr>
          <p:cNvSpPr txBox="1">
            <a:spLocks noChangeArrowheads="1"/>
          </p:cNvSpPr>
          <p:nvPr/>
        </p:nvSpPr>
        <p:spPr bwMode="auto">
          <a:xfrm>
            <a:off x="8153401" y="6172201"/>
            <a:ext cx="26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4</a:t>
            </a:r>
          </a:p>
        </p:txBody>
      </p:sp>
      <p:sp>
        <p:nvSpPr>
          <p:cNvPr id="33806" name="TextBox 109">
            <a:extLst>
              <a:ext uri="{FF2B5EF4-FFF2-40B4-BE49-F238E27FC236}">
                <a16:creationId xmlns:a16="http://schemas.microsoft.com/office/drawing/2014/main" id="{DA21888A-4C2F-41EE-ADE4-9873CFFA4B27}"/>
              </a:ext>
            </a:extLst>
          </p:cNvPr>
          <p:cNvSpPr txBox="1">
            <a:spLocks noChangeArrowheads="1"/>
          </p:cNvSpPr>
          <p:nvPr/>
        </p:nvSpPr>
        <p:spPr bwMode="auto">
          <a:xfrm>
            <a:off x="8670926" y="5138739"/>
            <a:ext cx="26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3</a:t>
            </a:r>
          </a:p>
        </p:txBody>
      </p:sp>
      <p:grpSp>
        <p:nvGrpSpPr>
          <p:cNvPr id="33807" name="Group 1">
            <a:extLst>
              <a:ext uri="{FF2B5EF4-FFF2-40B4-BE49-F238E27FC236}">
                <a16:creationId xmlns:a16="http://schemas.microsoft.com/office/drawing/2014/main" id="{499A25EC-7E31-4911-A0C4-2C24AFF64E3E}"/>
              </a:ext>
            </a:extLst>
          </p:cNvPr>
          <p:cNvGrpSpPr>
            <a:grpSpLocks/>
          </p:cNvGrpSpPr>
          <p:nvPr/>
        </p:nvGrpSpPr>
        <p:grpSpPr bwMode="auto">
          <a:xfrm>
            <a:off x="1822450" y="1639888"/>
            <a:ext cx="3873500" cy="3041650"/>
            <a:chOff x="-76200" y="2465449"/>
            <a:chExt cx="4724400" cy="3708339"/>
          </a:xfrm>
        </p:grpSpPr>
        <p:pic>
          <p:nvPicPr>
            <p:cNvPr id="33819" name="Picture 2">
              <a:extLst>
                <a:ext uri="{FF2B5EF4-FFF2-40B4-BE49-F238E27FC236}">
                  <a16:creationId xmlns:a16="http://schemas.microsoft.com/office/drawing/2014/main" id="{2A1DFDC4-A9DD-40BE-A6BA-08C48987D1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667000"/>
              <a:ext cx="4724400"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20" name="Group 113">
              <a:extLst>
                <a:ext uri="{FF2B5EF4-FFF2-40B4-BE49-F238E27FC236}">
                  <a16:creationId xmlns:a16="http://schemas.microsoft.com/office/drawing/2014/main" id="{117821D6-4EBE-4ECE-B428-6444AE6421D3}"/>
                </a:ext>
              </a:extLst>
            </p:cNvPr>
            <p:cNvGrpSpPr>
              <a:grpSpLocks/>
            </p:cNvGrpSpPr>
            <p:nvPr/>
          </p:nvGrpSpPr>
          <p:grpSpPr bwMode="auto">
            <a:xfrm>
              <a:off x="2027239" y="2465449"/>
              <a:ext cx="321035" cy="337688"/>
              <a:chOff x="10821192" y="971358"/>
              <a:chExt cx="320656" cy="338636"/>
            </a:xfrm>
          </p:grpSpPr>
          <p:sp>
            <p:nvSpPr>
              <p:cNvPr id="125" name="Flowchart: Connector 124">
                <a:extLst>
                  <a:ext uri="{FF2B5EF4-FFF2-40B4-BE49-F238E27FC236}">
                    <a16:creationId xmlns:a16="http://schemas.microsoft.com/office/drawing/2014/main" id="{F1F19B0A-B8CB-4CE0-B2C2-45B020290FCD}"/>
                  </a:ext>
                </a:extLst>
              </p:cNvPr>
              <p:cNvSpPr/>
              <p:nvPr/>
            </p:nvSpPr>
            <p:spPr>
              <a:xfrm>
                <a:off x="10851442" y="1066461"/>
                <a:ext cx="228206" cy="229025"/>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33826" name="TextBox 21">
                <a:extLst>
                  <a:ext uri="{FF2B5EF4-FFF2-40B4-BE49-F238E27FC236}">
                    <a16:creationId xmlns:a16="http://schemas.microsoft.com/office/drawing/2014/main" id="{4487F805-6ABA-4C29-A696-199DD9BF5B2E}"/>
                  </a:ext>
                </a:extLst>
              </p:cNvPr>
              <p:cNvSpPr txBox="1">
                <a:spLocks noChangeArrowheads="1"/>
              </p:cNvSpPr>
              <p:nvPr/>
            </p:nvSpPr>
            <p:spPr bwMode="auto">
              <a:xfrm>
                <a:off x="10821192" y="971358"/>
                <a:ext cx="320656" cy="33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1</a:t>
                </a:r>
              </a:p>
            </p:txBody>
          </p:sp>
        </p:grpSp>
        <p:grpSp>
          <p:nvGrpSpPr>
            <p:cNvPr id="33821" name="Group 116">
              <a:extLst>
                <a:ext uri="{FF2B5EF4-FFF2-40B4-BE49-F238E27FC236}">
                  <a16:creationId xmlns:a16="http://schemas.microsoft.com/office/drawing/2014/main" id="{963E2D71-0541-46B0-90FB-5381A38841DE}"/>
                </a:ext>
              </a:extLst>
            </p:cNvPr>
            <p:cNvGrpSpPr>
              <a:grpSpLocks/>
            </p:cNvGrpSpPr>
            <p:nvPr/>
          </p:nvGrpSpPr>
          <p:grpSpPr bwMode="auto">
            <a:xfrm>
              <a:off x="569120" y="4137796"/>
              <a:ext cx="321034" cy="337689"/>
              <a:chOff x="10813263" y="1578592"/>
              <a:chExt cx="320655" cy="338634"/>
            </a:xfrm>
          </p:grpSpPr>
          <p:sp>
            <p:nvSpPr>
              <p:cNvPr id="123" name="Flowchart: Connector 122">
                <a:extLst>
                  <a:ext uri="{FF2B5EF4-FFF2-40B4-BE49-F238E27FC236}">
                    <a16:creationId xmlns:a16="http://schemas.microsoft.com/office/drawing/2014/main" id="{BABE7FE9-BC65-4352-B22F-94C92467409F}"/>
                  </a:ext>
                </a:extLst>
              </p:cNvPr>
              <p:cNvSpPr/>
              <p:nvPr/>
            </p:nvSpPr>
            <p:spPr>
              <a:xfrm>
                <a:off x="10853321" y="1658056"/>
                <a:ext cx="228206" cy="229023"/>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33824" name="TextBox 19">
                <a:extLst>
                  <a:ext uri="{FF2B5EF4-FFF2-40B4-BE49-F238E27FC236}">
                    <a16:creationId xmlns:a16="http://schemas.microsoft.com/office/drawing/2014/main" id="{8CFFD5E1-27CD-4980-8D42-70FE7B61D016}"/>
                  </a:ext>
                </a:extLst>
              </p:cNvPr>
              <p:cNvSpPr txBox="1">
                <a:spLocks noChangeArrowheads="1"/>
              </p:cNvSpPr>
              <p:nvPr/>
            </p:nvSpPr>
            <p:spPr bwMode="auto">
              <a:xfrm>
                <a:off x="10813263" y="1578592"/>
                <a:ext cx="320655" cy="33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4</a:t>
                </a:r>
              </a:p>
            </p:txBody>
          </p:sp>
        </p:grpSp>
        <p:sp>
          <p:nvSpPr>
            <p:cNvPr id="122" name="Flowchart: Connector 121">
              <a:extLst>
                <a:ext uri="{FF2B5EF4-FFF2-40B4-BE49-F238E27FC236}">
                  <a16:creationId xmlns:a16="http://schemas.microsoft.com/office/drawing/2014/main" id="{A53997A0-0A3D-4CCD-98DE-351F691AEC27}"/>
                </a:ext>
              </a:extLst>
            </p:cNvPr>
            <p:cNvSpPr/>
            <p:nvPr/>
          </p:nvSpPr>
          <p:spPr bwMode="auto">
            <a:xfrm>
              <a:off x="2133038" y="5815728"/>
              <a:ext cx="228475" cy="230320"/>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grpSp>
      <p:sp>
        <p:nvSpPr>
          <p:cNvPr id="127" name="Flowchart: Connector 126">
            <a:extLst>
              <a:ext uri="{FF2B5EF4-FFF2-40B4-BE49-F238E27FC236}">
                <a16:creationId xmlns:a16="http://schemas.microsoft.com/office/drawing/2014/main" id="{462C1E41-C91E-47E5-84FD-E15A12093790}"/>
              </a:ext>
            </a:extLst>
          </p:cNvPr>
          <p:cNvSpPr/>
          <p:nvPr/>
        </p:nvSpPr>
        <p:spPr bwMode="auto">
          <a:xfrm>
            <a:off x="4818064" y="3001964"/>
            <a:ext cx="187325" cy="187325"/>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33809" name="TextBox 17">
            <a:extLst>
              <a:ext uri="{FF2B5EF4-FFF2-40B4-BE49-F238E27FC236}">
                <a16:creationId xmlns:a16="http://schemas.microsoft.com/office/drawing/2014/main" id="{3DCC8AAB-3BB1-4586-A8AD-259C50B2FD49}"/>
              </a:ext>
            </a:extLst>
          </p:cNvPr>
          <p:cNvSpPr txBox="1">
            <a:spLocks noChangeArrowheads="1"/>
          </p:cNvSpPr>
          <p:nvPr/>
        </p:nvSpPr>
        <p:spPr bwMode="auto">
          <a:xfrm>
            <a:off x="4795838" y="2949576"/>
            <a:ext cx="171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2</a:t>
            </a:r>
          </a:p>
        </p:txBody>
      </p:sp>
      <p:sp>
        <p:nvSpPr>
          <p:cNvPr id="33810" name="TextBox 17">
            <a:extLst>
              <a:ext uri="{FF2B5EF4-FFF2-40B4-BE49-F238E27FC236}">
                <a16:creationId xmlns:a16="http://schemas.microsoft.com/office/drawing/2014/main" id="{046B7112-FC36-43BC-BAAD-AE382709A277}"/>
              </a:ext>
            </a:extLst>
          </p:cNvPr>
          <p:cNvSpPr txBox="1">
            <a:spLocks noChangeArrowheads="1"/>
          </p:cNvSpPr>
          <p:nvPr/>
        </p:nvSpPr>
        <p:spPr bwMode="auto">
          <a:xfrm>
            <a:off x="3609975" y="4346576"/>
            <a:ext cx="173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3</a:t>
            </a:r>
          </a:p>
        </p:txBody>
      </p:sp>
      <p:sp>
        <p:nvSpPr>
          <p:cNvPr id="2" name="TextBox 1">
            <a:extLst>
              <a:ext uri="{FF2B5EF4-FFF2-40B4-BE49-F238E27FC236}">
                <a16:creationId xmlns:a16="http://schemas.microsoft.com/office/drawing/2014/main" id="{CE6F8474-0429-4892-90D8-6FEF0E1B95DA}"/>
              </a:ext>
            </a:extLst>
          </p:cNvPr>
          <p:cNvSpPr txBox="1"/>
          <p:nvPr/>
        </p:nvSpPr>
        <p:spPr>
          <a:xfrm>
            <a:off x="2925764" y="6096001"/>
            <a:ext cx="6340475" cy="461963"/>
          </a:xfrm>
          <a:prstGeom prst="rect">
            <a:avLst/>
          </a:prstGeom>
          <a:noFill/>
        </p:spPr>
        <p:txBody>
          <a:bodyPr wrap="none">
            <a:spAutoFit/>
          </a:bodyPr>
          <a:lstStyle/>
          <a:p>
            <a:pPr eaLnBrk="0" fontAlgn="base" hangingPunct="0">
              <a:spcBef>
                <a:spcPct val="0"/>
              </a:spcBef>
              <a:spcAft>
                <a:spcPct val="0"/>
              </a:spcAft>
              <a:defRPr/>
            </a:pPr>
            <a:r>
              <a:rPr lang="en-US" sz="2400" dirty="0">
                <a:solidFill>
                  <a:prstClr val="white"/>
                </a:solidFill>
                <a:latin typeface="Calibri" panose="020F0502020204030204"/>
                <a:cs typeface="Arial" panose="020B0604020202020204" pitchFamily="34" charset="0"/>
              </a:rPr>
              <a:t>Vehicle		Strut		Strap		Strut</a:t>
            </a:r>
          </a:p>
        </p:txBody>
      </p:sp>
      <p:sp>
        <p:nvSpPr>
          <p:cNvPr id="130" name="Flowchart: Connector 129">
            <a:extLst>
              <a:ext uri="{FF2B5EF4-FFF2-40B4-BE49-F238E27FC236}">
                <a16:creationId xmlns:a16="http://schemas.microsoft.com/office/drawing/2014/main" id="{4CDD1FBC-05C0-4C52-B0C4-539C3EBFD35C}"/>
              </a:ext>
            </a:extLst>
          </p:cNvPr>
          <p:cNvSpPr/>
          <p:nvPr/>
        </p:nvSpPr>
        <p:spPr bwMode="auto">
          <a:xfrm>
            <a:off x="2673350" y="6213476"/>
            <a:ext cx="242888" cy="225425"/>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33813" name="TextBox 94">
            <a:extLst>
              <a:ext uri="{FF2B5EF4-FFF2-40B4-BE49-F238E27FC236}">
                <a16:creationId xmlns:a16="http://schemas.microsoft.com/office/drawing/2014/main" id="{5C270AB8-46BC-4BED-B56C-CE780C4CE487}"/>
              </a:ext>
            </a:extLst>
          </p:cNvPr>
          <p:cNvSpPr txBox="1">
            <a:spLocks noChangeArrowheads="1"/>
          </p:cNvSpPr>
          <p:nvPr/>
        </p:nvSpPr>
        <p:spPr bwMode="auto">
          <a:xfrm>
            <a:off x="2667001" y="6175376"/>
            <a:ext cx="225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1</a:t>
            </a:r>
          </a:p>
        </p:txBody>
      </p:sp>
      <p:sp>
        <p:nvSpPr>
          <p:cNvPr id="132" name="Flowchart: Connector 131">
            <a:extLst>
              <a:ext uri="{FF2B5EF4-FFF2-40B4-BE49-F238E27FC236}">
                <a16:creationId xmlns:a16="http://schemas.microsoft.com/office/drawing/2014/main" id="{EF112BB0-754E-419D-9120-C92E11908AC4}"/>
              </a:ext>
            </a:extLst>
          </p:cNvPr>
          <p:cNvSpPr/>
          <p:nvPr/>
        </p:nvSpPr>
        <p:spPr bwMode="auto">
          <a:xfrm>
            <a:off x="4545014" y="6203951"/>
            <a:ext cx="242887" cy="225425"/>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33815" name="TextBox 97">
            <a:extLst>
              <a:ext uri="{FF2B5EF4-FFF2-40B4-BE49-F238E27FC236}">
                <a16:creationId xmlns:a16="http://schemas.microsoft.com/office/drawing/2014/main" id="{BA6D56CC-4DAE-468F-8D1B-B693C65A48CC}"/>
              </a:ext>
            </a:extLst>
          </p:cNvPr>
          <p:cNvSpPr txBox="1">
            <a:spLocks noChangeArrowheads="1"/>
          </p:cNvSpPr>
          <p:nvPr/>
        </p:nvSpPr>
        <p:spPr bwMode="auto">
          <a:xfrm>
            <a:off x="4543426" y="6165851"/>
            <a:ext cx="244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2</a:t>
            </a:r>
          </a:p>
        </p:txBody>
      </p:sp>
      <p:sp>
        <p:nvSpPr>
          <p:cNvPr id="134" name="Flowchart: Connector 133">
            <a:extLst>
              <a:ext uri="{FF2B5EF4-FFF2-40B4-BE49-F238E27FC236}">
                <a16:creationId xmlns:a16="http://schemas.microsoft.com/office/drawing/2014/main" id="{3D9096A9-FFEC-4258-B7E8-E341C08ECF97}"/>
              </a:ext>
            </a:extLst>
          </p:cNvPr>
          <p:cNvSpPr/>
          <p:nvPr/>
        </p:nvSpPr>
        <p:spPr bwMode="auto">
          <a:xfrm>
            <a:off x="6348414" y="6232526"/>
            <a:ext cx="242887" cy="225425"/>
          </a:xfrm>
          <a:prstGeom prst="flowChartConnector">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33817" name="TextBox 109">
            <a:extLst>
              <a:ext uri="{FF2B5EF4-FFF2-40B4-BE49-F238E27FC236}">
                <a16:creationId xmlns:a16="http://schemas.microsoft.com/office/drawing/2014/main" id="{378C537A-BE71-47BF-A195-87C34354556C}"/>
              </a:ext>
            </a:extLst>
          </p:cNvPr>
          <p:cNvSpPr txBox="1">
            <a:spLocks noChangeArrowheads="1"/>
          </p:cNvSpPr>
          <p:nvPr/>
        </p:nvSpPr>
        <p:spPr bwMode="auto">
          <a:xfrm>
            <a:off x="6338889" y="6203951"/>
            <a:ext cx="26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200">
                <a:solidFill>
                  <a:prstClr val="white"/>
                </a:solidFill>
                <a:cs typeface="Arial" panose="020B0604020202020204" pitchFamily="34" charset="0"/>
              </a:rPr>
              <a:t>3</a:t>
            </a:r>
          </a:p>
        </p:txBody>
      </p:sp>
      <p:pic>
        <p:nvPicPr>
          <p:cNvPr id="43" name="Picture 2">
            <a:extLst>
              <a:ext uri="{FF2B5EF4-FFF2-40B4-BE49-F238E27FC236}">
                <a16:creationId xmlns:a16="http://schemas.microsoft.com/office/drawing/2014/main" id="{B3B80EC7-6A33-49D9-86DB-BE35E4165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FE217A48-79B6-46F9-B9DB-E4A0E660BDF3}"/>
              </a:ext>
            </a:extLst>
          </p:cNvPr>
          <p:cNvSpPr>
            <a:spLocks noGrp="1"/>
          </p:cNvSpPr>
          <p:nvPr>
            <p:ph type="title"/>
          </p:nvPr>
        </p:nvSpPr>
        <p:spPr/>
        <p:txBody>
          <a:bodyPr/>
          <a:lstStyle/>
          <a:p>
            <a:r>
              <a:rPr lang="en-US" altLang="en-US"/>
              <a:t>Table of Contents</a:t>
            </a:r>
          </a:p>
        </p:txBody>
      </p:sp>
      <p:sp>
        <p:nvSpPr>
          <p:cNvPr id="7171" name="Content Placeholder 2">
            <a:extLst>
              <a:ext uri="{FF2B5EF4-FFF2-40B4-BE49-F238E27FC236}">
                <a16:creationId xmlns:a16="http://schemas.microsoft.com/office/drawing/2014/main" id="{81A828D5-A81F-4F8E-8C06-4EF9B1A4703F}"/>
              </a:ext>
            </a:extLst>
          </p:cNvPr>
          <p:cNvSpPr>
            <a:spLocks noGrp="1"/>
          </p:cNvSpPr>
          <p:nvPr>
            <p:ph idx="1"/>
          </p:nvPr>
        </p:nvSpPr>
        <p:spPr>
          <a:xfrm>
            <a:off x="1828800" y="1600201"/>
            <a:ext cx="8610600" cy="4525963"/>
          </a:xfrm>
        </p:spPr>
        <p:txBody>
          <a:bodyPr/>
          <a:lstStyle/>
          <a:p>
            <a:r>
              <a:rPr lang="en-US" altLang="en-US"/>
              <a:t>Part I:  Basic Strut Information</a:t>
            </a:r>
          </a:p>
          <a:p>
            <a:r>
              <a:rPr lang="en-US" altLang="en-US"/>
              <a:t>Part II:  Strut Stabilization Concepts</a:t>
            </a:r>
          </a:p>
          <a:p>
            <a:r>
              <a:rPr lang="en-US" altLang="en-US"/>
              <a:t>Part III: Strut Lifting Concepts</a:t>
            </a:r>
          </a:p>
          <a:p>
            <a:r>
              <a:rPr lang="en-US" altLang="en-US"/>
              <a:t>Part IV:  Strut Lifting Scenarios</a:t>
            </a:r>
          </a:p>
          <a:p>
            <a:pPr lvl="1"/>
            <a:r>
              <a:rPr lang="en-US" altLang="en-US"/>
              <a:t>Extras: </a:t>
            </a:r>
          </a:p>
          <a:p>
            <a:pPr lvl="2"/>
            <a:r>
              <a:rPr lang="en-US" altLang="en-US"/>
              <a:t>Part V:  Calculating Weights</a:t>
            </a:r>
          </a:p>
          <a:p>
            <a:pPr lvl="2"/>
            <a:r>
              <a:rPr lang="en-US" altLang="en-US"/>
              <a:t>Part VI:  Wood Cribbing, Ratchet Strap, Chain Information</a:t>
            </a:r>
          </a:p>
          <a:p>
            <a:pPr lvl="2"/>
            <a:r>
              <a:rPr lang="en-US" altLang="en-US"/>
              <a:t>Part VII:  RQJ Product/Equipment Overview</a:t>
            </a:r>
          </a:p>
          <a:p>
            <a:pPr lvl="2"/>
            <a:endParaRPr lang="en-US" altLang="en-US"/>
          </a:p>
          <a:p>
            <a:pPr lvl="2"/>
            <a:endParaRPr lang="en-US" altLang="en-US"/>
          </a:p>
        </p:txBody>
      </p:sp>
      <p:pic>
        <p:nvPicPr>
          <p:cNvPr id="5" name="Picture 2">
            <a:extLst>
              <a:ext uri="{FF2B5EF4-FFF2-40B4-BE49-F238E27FC236}">
                <a16:creationId xmlns:a16="http://schemas.microsoft.com/office/drawing/2014/main" id="{D180C970-2320-429D-8E22-B2CB2BCF1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a:extLst>
              <a:ext uri="{FF2B5EF4-FFF2-40B4-BE49-F238E27FC236}">
                <a16:creationId xmlns:a16="http://schemas.microsoft.com/office/drawing/2014/main" id="{71A65EA6-0814-4662-BC85-2289E0AA01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1593850"/>
            <a:ext cx="3533775"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2">
            <a:extLst>
              <a:ext uri="{FF2B5EF4-FFF2-40B4-BE49-F238E27FC236}">
                <a16:creationId xmlns:a16="http://schemas.microsoft.com/office/drawing/2014/main" id="{51B80163-1299-4FEE-814D-4650881E2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571626"/>
            <a:ext cx="38100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0" name="Group 11">
            <a:extLst>
              <a:ext uri="{FF2B5EF4-FFF2-40B4-BE49-F238E27FC236}">
                <a16:creationId xmlns:a16="http://schemas.microsoft.com/office/drawing/2014/main" id="{97F6CAA7-647F-4BFF-9735-5445DFB85613}"/>
              </a:ext>
            </a:extLst>
          </p:cNvPr>
          <p:cNvGrpSpPr>
            <a:grpSpLocks/>
          </p:cNvGrpSpPr>
          <p:nvPr/>
        </p:nvGrpSpPr>
        <p:grpSpPr bwMode="auto">
          <a:xfrm>
            <a:off x="3836989" y="3930650"/>
            <a:ext cx="4518025" cy="2433638"/>
            <a:chOff x="2895600" y="2819400"/>
            <a:chExt cx="3810000" cy="2052830"/>
          </a:xfrm>
        </p:grpSpPr>
        <p:pic>
          <p:nvPicPr>
            <p:cNvPr id="34826" name="Picture 2">
              <a:extLst>
                <a:ext uri="{FF2B5EF4-FFF2-40B4-BE49-F238E27FC236}">
                  <a16:creationId xmlns:a16="http://schemas.microsoft.com/office/drawing/2014/main" id="{71E1433B-1057-43E0-B8E6-E8EE81F0D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819400"/>
              <a:ext cx="3810000" cy="201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5">
              <a:extLst>
                <a:ext uri="{FF2B5EF4-FFF2-40B4-BE49-F238E27FC236}">
                  <a16:creationId xmlns:a16="http://schemas.microsoft.com/office/drawing/2014/main" id="{52F71BF2-2C4F-4FED-B8AA-0E65C6AE7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637464"/>
              <a:ext cx="3124200" cy="23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21" name="Rectangle 13">
            <a:extLst>
              <a:ext uri="{FF2B5EF4-FFF2-40B4-BE49-F238E27FC236}">
                <a16:creationId xmlns:a16="http://schemas.microsoft.com/office/drawing/2014/main" id="{18C19137-90FD-4629-83A2-AB670FED3308}"/>
              </a:ext>
            </a:extLst>
          </p:cNvPr>
          <p:cNvSpPr>
            <a:spLocks noChangeArrowheads="1"/>
          </p:cNvSpPr>
          <p:nvPr/>
        </p:nvSpPr>
        <p:spPr bwMode="auto">
          <a:xfrm>
            <a:off x="2306638" y="2940050"/>
            <a:ext cx="2730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000" b="1">
                <a:solidFill>
                  <a:srgbClr val="FF0000"/>
                </a:solidFill>
                <a:cs typeface="Arial" panose="020B0604020202020204" pitchFamily="34" charset="0"/>
              </a:rPr>
              <a:t>Caution:  4 sided shape!</a:t>
            </a:r>
          </a:p>
        </p:txBody>
      </p:sp>
      <p:sp>
        <p:nvSpPr>
          <p:cNvPr id="34822" name="Rectangle 14">
            <a:extLst>
              <a:ext uri="{FF2B5EF4-FFF2-40B4-BE49-F238E27FC236}">
                <a16:creationId xmlns:a16="http://schemas.microsoft.com/office/drawing/2014/main" id="{64DD09FC-5853-49CD-A101-B76C9AD47987}"/>
              </a:ext>
            </a:extLst>
          </p:cNvPr>
          <p:cNvSpPr>
            <a:spLocks noChangeArrowheads="1"/>
          </p:cNvSpPr>
          <p:nvPr/>
        </p:nvSpPr>
        <p:spPr bwMode="auto">
          <a:xfrm>
            <a:off x="8178800" y="3025776"/>
            <a:ext cx="86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a:solidFill>
                  <a:srgbClr val="00B050"/>
                </a:solidFill>
                <a:cs typeface="Arial" panose="020B0604020202020204" pitchFamily="34" charset="0"/>
              </a:rPr>
              <a:t>Good</a:t>
            </a:r>
            <a:endParaRPr lang="en-US" altLang="en-US" sz="1800">
              <a:solidFill>
                <a:srgbClr val="00B050"/>
              </a:solidFill>
              <a:cs typeface="Arial" panose="020B0604020202020204" pitchFamily="34" charset="0"/>
            </a:endParaRPr>
          </a:p>
        </p:txBody>
      </p:sp>
      <p:sp>
        <p:nvSpPr>
          <p:cNvPr id="34823" name="Rectangle 15">
            <a:extLst>
              <a:ext uri="{FF2B5EF4-FFF2-40B4-BE49-F238E27FC236}">
                <a16:creationId xmlns:a16="http://schemas.microsoft.com/office/drawing/2014/main" id="{E6BB1530-05C4-43D3-84D1-579371FDC561}"/>
              </a:ext>
            </a:extLst>
          </p:cNvPr>
          <p:cNvSpPr>
            <a:spLocks noChangeArrowheads="1"/>
          </p:cNvSpPr>
          <p:nvPr/>
        </p:nvSpPr>
        <p:spPr bwMode="auto">
          <a:xfrm>
            <a:off x="5576889" y="5640388"/>
            <a:ext cx="1038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a:solidFill>
                  <a:srgbClr val="00B050"/>
                </a:solidFill>
                <a:cs typeface="Arial" panose="020B0604020202020204" pitchFamily="34" charset="0"/>
              </a:rPr>
              <a:t>Best!</a:t>
            </a:r>
            <a:endParaRPr lang="en-US" altLang="en-US" sz="2400">
              <a:solidFill>
                <a:srgbClr val="00B050"/>
              </a:solidFill>
              <a:cs typeface="Arial" panose="020B0604020202020204" pitchFamily="34" charset="0"/>
            </a:endParaRPr>
          </a:p>
        </p:txBody>
      </p:sp>
      <p:sp>
        <p:nvSpPr>
          <p:cNvPr id="34824" name="Title 1">
            <a:extLst>
              <a:ext uri="{FF2B5EF4-FFF2-40B4-BE49-F238E27FC236}">
                <a16:creationId xmlns:a16="http://schemas.microsoft.com/office/drawing/2014/main" id="{0738620D-418B-4E89-908B-9848ECC04492}"/>
              </a:ext>
            </a:extLst>
          </p:cNvPr>
          <p:cNvSpPr>
            <a:spLocks noGrp="1"/>
          </p:cNvSpPr>
          <p:nvPr>
            <p:ph type="title"/>
          </p:nvPr>
        </p:nvSpPr>
        <p:spPr/>
        <p:txBody>
          <a:bodyPr/>
          <a:lstStyle/>
          <a:p>
            <a:r>
              <a:rPr lang="en-US" altLang="en-US" sz="4000" b="1"/>
              <a:t>Know the Difference—It’s Critical!</a:t>
            </a:r>
          </a:p>
        </p:txBody>
      </p:sp>
      <p:pic>
        <p:nvPicPr>
          <p:cNvPr id="12" name="Picture 2">
            <a:extLst>
              <a:ext uri="{FF2B5EF4-FFF2-40B4-BE49-F238E27FC236}">
                <a16:creationId xmlns:a16="http://schemas.microsoft.com/office/drawing/2014/main" id="{2C4C06F1-765C-41DB-AD87-0C91163911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ECAC80A6-2BBD-4C05-B283-99194FEDA78E}"/>
              </a:ext>
            </a:extLst>
          </p:cNvPr>
          <p:cNvSpPr>
            <a:spLocks noGrp="1"/>
          </p:cNvSpPr>
          <p:nvPr>
            <p:ph type="title"/>
          </p:nvPr>
        </p:nvSpPr>
        <p:spPr>
          <a:xfrm>
            <a:off x="1981200" y="0"/>
            <a:ext cx="8229600" cy="1143000"/>
          </a:xfrm>
        </p:spPr>
        <p:txBody>
          <a:bodyPr/>
          <a:lstStyle/>
          <a:p>
            <a:r>
              <a:rPr lang="en-US" altLang="en-US" sz="3600" b="1"/>
              <a:t>Know the Difference—It’s Critical!</a:t>
            </a:r>
            <a:endParaRPr lang="en-US" altLang="en-US" sz="3600"/>
          </a:p>
        </p:txBody>
      </p:sp>
      <p:pic>
        <p:nvPicPr>
          <p:cNvPr id="35843" name="Picture 8">
            <a:extLst>
              <a:ext uri="{FF2B5EF4-FFF2-40B4-BE49-F238E27FC236}">
                <a16:creationId xmlns:a16="http://schemas.microsoft.com/office/drawing/2014/main" id="{8FC2B8F8-314D-4247-8189-382FED608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914400"/>
            <a:ext cx="571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Content Placeholder 8">
            <a:extLst>
              <a:ext uri="{FF2B5EF4-FFF2-40B4-BE49-F238E27FC236}">
                <a16:creationId xmlns:a16="http://schemas.microsoft.com/office/drawing/2014/main" id="{8A6C8824-2D50-48C9-97E2-BCC1766484B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0" y="3352800"/>
            <a:ext cx="4572000" cy="3429000"/>
          </a:xfrm>
        </p:spPr>
      </p:pic>
      <p:sp>
        <p:nvSpPr>
          <p:cNvPr id="35845" name="Subtitle 3">
            <a:extLst>
              <a:ext uri="{FF2B5EF4-FFF2-40B4-BE49-F238E27FC236}">
                <a16:creationId xmlns:a16="http://schemas.microsoft.com/office/drawing/2014/main" id="{1881F12D-7510-474C-BEFF-35C9CF8C7603}"/>
              </a:ext>
            </a:extLst>
          </p:cNvPr>
          <p:cNvSpPr txBox="1">
            <a:spLocks/>
          </p:cNvSpPr>
          <p:nvPr/>
        </p:nvSpPr>
        <p:spPr bwMode="auto">
          <a:xfrm>
            <a:off x="1676400" y="2247900"/>
            <a:ext cx="22875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Aft>
                <a:spcPct val="0"/>
              </a:spcAft>
              <a:buNone/>
            </a:pPr>
            <a:r>
              <a:rPr lang="en-US" altLang="en-US" sz="2200">
                <a:solidFill>
                  <a:prstClr val="white"/>
                </a:solidFill>
                <a:cs typeface="Arial" panose="020B0604020202020204" pitchFamily="34" charset="0"/>
              </a:rPr>
              <a:t>These visuals represent an object with struts placed without triangles/sway straps being used</a:t>
            </a:r>
          </a:p>
        </p:txBody>
      </p:sp>
      <p:pic>
        <p:nvPicPr>
          <p:cNvPr id="7" name="Picture 2">
            <a:extLst>
              <a:ext uri="{FF2B5EF4-FFF2-40B4-BE49-F238E27FC236}">
                <a16:creationId xmlns:a16="http://schemas.microsoft.com/office/drawing/2014/main" id="{A53CC861-5D90-4F1D-95BB-F6C11F7CF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a:extLst>
              <a:ext uri="{FF2B5EF4-FFF2-40B4-BE49-F238E27FC236}">
                <a16:creationId xmlns:a16="http://schemas.microsoft.com/office/drawing/2014/main" id="{5296DEFA-C9E2-4977-B0EB-B2CCBE989E06}"/>
              </a:ext>
            </a:extLst>
          </p:cNvPr>
          <p:cNvSpPr>
            <a:spLocks noGrp="1"/>
          </p:cNvSpPr>
          <p:nvPr>
            <p:ph type="title"/>
          </p:nvPr>
        </p:nvSpPr>
        <p:spPr>
          <a:xfrm>
            <a:off x="1981200" y="228600"/>
            <a:ext cx="8229600" cy="1143000"/>
          </a:xfrm>
        </p:spPr>
        <p:txBody>
          <a:bodyPr/>
          <a:lstStyle/>
          <a:p>
            <a:r>
              <a:rPr lang="en-US" altLang="en-US" b="1"/>
              <a:t>Strut Orientation</a:t>
            </a:r>
          </a:p>
        </p:txBody>
      </p:sp>
      <p:sp>
        <p:nvSpPr>
          <p:cNvPr id="36867" name="Subtitle 3">
            <a:extLst>
              <a:ext uri="{FF2B5EF4-FFF2-40B4-BE49-F238E27FC236}">
                <a16:creationId xmlns:a16="http://schemas.microsoft.com/office/drawing/2014/main" id="{43E897F4-2315-4DB3-94F0-34AB8A2FBAD9}"/>
              </a:ext>
            </a:extLst>
          </p:cNvPr>
          <p:cNvSpPr>
            <a:spLocks noGrp="1"/>
          </p:cNvSpPr>
          <p:nvPr>
            <p:ph idx="1"/>
          </p:nvPr>
        </p:nvSpPr>
        <p:spPr>
          <a:xfrm>
            <a:off x="1751013" y="1600201"/>
            <a:ext cx="3886200" cy="4525963"/>
          </a:xfrm>
        </p:spPr>
        <p:txBody>
          <a:bodyPr/>
          <a:lstStyle/>
          <a:p>
            <a:r>
              <a:rPr lang="en-US" altLang="en-US" sz="2200"/>
              <a:t>Typically, we consider using a strut in a vertical position for collapse, in a horizontal position for trench rescue and at an angle with a strap attached for vehicle stabilization</a:t>
            </a:r>
          </a:p>
          <a:p>
            <a:r>
              <a:rPr lang="en-US" altLang="en-US" sz="2200"/>
              <a:t>Let’s eliminate this “standard” we’ve generated</a:t>
            </a:r>
          </a:p>
          <a:p>
            <a:r>
              <a:rPr lang="en-US" altLang="en-US" sz="2200"/>
              <a:t>Let’s also clear up the misconception that a strut has a different strength at different angles</a:t>
            </a:r>
          </a:p>
        </p:txBody>
      </p:sp>
      <p:pic>
        <p:nvPicPr>
          <p:cNvPr id="36868" name="Picture 3">
            <a:extLst>
              <a:ext uri="{FF2B5EF4-FFF2-40B4-BE49-F238E27FC236}">
                <a16:creationId xmlns:a16="http://schemas.microsoft.com/office/drawing/2014/main" id="{FF56A22A-BA1F-435F-92F2-8BE45723D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667" t="10895" r="45833" b="1109"/>
          <a:stretch>
            <a:fillRect/>
          </a:stretch>
        </p:blipFill>
        <p:spPr bwMode="auto">
          <a:xfrm>
            <a:off x="8223250" y="3648075"/>
            <a:ext cx="2286000"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a:extLst>
              <a:ext uri="{FF2B5EF4-FFF2-40B4-BE49-F238E27FC236}">
                <a16:creationId xmlns:a16="http://schemas.microsoft.com/office/drawing/2014/main" id="{D10365B8-A863-4142-8F54-B380F199E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413" y="1371601"/>
            <a:ext cx="44958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9">
            <a:extLst>
              <a:ext uri="{FF2B5EF4-FFF2-40B4-BE49-F238E27FC236}">
                <a16:creationId xmlns:a16="http://schemas.microsoft.com/office/drawing/2014/main" id="{50780F93-F2C6-4B93-9EF3-180FD7B37C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5833" t="12222" r="912" b="18889"/>
          <a:stretch>
            <a:fillRect/>
          </a:stretch>
        </p:blipFill>
        <p:spPr bwMode="auto">
          <a:xfrm>
            <a:off x="5562601" y="3648075"/>
            <a:ext cx="2525713"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5FEA5350-DAC2-40DC-8890-05776F555B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C160D9A3-1D46-464F-A8F6-F07517FC1FF9}"/>
              </a:ext>
            </a:extLst>
          </p:cNvPr>
          <p:cNvSpPr>
            <a:spLocks noGrp="1"/>
          </p:cNvSpPr>
          <p:nvPr>
            <p:ph type="title"/>
          </p:nvPr>
        </p:nvSpPr>
        <p:spPr/>
        <p:txBody>
          <a:bodyPr/>
          <a:lstStyle/>
          <a:p>
            <a:r>
              <a:rPr lang="en-US" altLang="en-US" b="1"/>
              <a:t>Strut Loads VS. Angles</a:t>
            </a:r>
          </a:p>
        </p:txBody>
      </p:sp>
      <p:sp>
        <p:nvSpPr>
          <p:cNvPr id="37891" name="Content Placeholder 2">
            <a:extLst>
              <a:ext uri="{FF2B5EF4-FFF2-40B4-BE49-F238E27FC236}">
                <a16:creationId xmlns:a16="http://schemas.microsoft.com/office/drawing/2014/main" id="{0911A598-C75A-414C-ADED-00F1C71B884C}"/>
              </a:ext>
            </a:extLst>
          </p:cNvPr>
          <p:cNvSpPr>
            <a:spLocks noGrp="1"/>
          </p:cNvSpPr>
          <p:nvPr>
            <p:ph idx="1"/>
          </p:nvPr>
        </p:nvSpPr>
        <p:spPr>
          <a:xfrm>
            <a:off x="1981200" y="1600200"/>
            <a:ext cx="8229600" cy="5105400"/>
          </a:xfrm>
        </p:spPr>
        <p:txBody>
          <a:bodyPr/>
          <a:lstStyle/>
          <a:p>
            <a:r>
              <a:rPr lang="en-US" altLang="en-US" sz="3000"/>
              <a:t>A strut’s strength is the same regardless of how it’s oriented (gravity is negligible)</a:t>
            </a:r>
          </a:p>
          <a:p>
            <a:r>
              <a:rPr lang="en-US" altLang="en-US" sz="3000"/>
              <a:t>What changes is the object load depending on the strut attack angle </a:t>
            </a:r>
          </a:p>
          <a:p>
            <a:r>
              <a:rPr lang="en-US" altLang="en-US" sz="3000"/>
              <a:t>The load on a strut placed at a 45° angle is approximately 1.5 times the same load where the strut is at a 90° angle.  See following figure and chart</a:t>
            </a:r>
          </a:p>
        </p:txBody>
      </p:sp>
      <p:pic>
        <p:nvPicPr>
          <p:cNvPr id="5" name="Picture 2">
            <a:extLst>
              <a:ext uri="{FF2B5EF4-FFF2-40B4-BE49-F238E27FC236}">
                <a16:creationId xmlns:a16="http://schemas.microsoft.com/office/drawing/2014/main" id="{58F56FE0-0886-4F77-A6EE-765B75346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C0D8A5F1-E822-4DA9-B613-4ACC74AD3115}"/>
              </a:ext>
            </a:extLst>
          </p:cNvPr>
          <p:cNvSpPr>
            <a:spLocks noGrp="1"/>
          </p:cNvSpPr>
          <p:nvPr>
            <p:ph type="title"/>
          </p:nvPr>
        </p:nvSpPr>
        <p:spPr>
          <a:xfrm>
            <a:off x="1981200" y="-152400"/>
            <a:ext cx="8229600" cy="1143000"/>
          </a:xfrm>
        </p:spPr>
        <p:txBody>
          <a:bodyPr/>
          <a:lstStyle/>
          <a:p>
            <a:r>
              <a:rPr lang="en-US" altLang="en-US"/>
              <a:t>Strut Loads VS. Angles</a:t>
            </a:r>
          </a:p>
        </p:txBody>
      </p:sp>
      <p:sp>
        <p:nvSpPr>
          <p:cNvPr id="38915" name="Content Placeholder 2">
            <a:extLst>
              <a:ext uri="{FF2B5EF4-FFF2-40B4-BE49-F238E27FC236}">
                <a16:creationId xmlns:a16="http://schemas.microsoft.com/office/drawing/2014/main" id="{7A94AD08-083E-40E9-BBC3-013CC0BB9EAD}"/>
              </a:ext>
            </a:extLst>
          </p:cNvPr>
          <p:cNvSpPr>
            <a:spLocks noGrp="1"/>
          </p:cNvSpPr>
          <p:nvPr>
            <p:ph idx="1"/>
          </p:nvPr>
        </p:nvSpPr>
        <p:spPr/>
        <p:txBody>
          <a:bodyPr/>
          <a:lstStyle/>
          <a:p>
            <a:endParaRPr lang="en-US" altLang="en-US"/>
          </a:p>
        </p:txBody>
      </p:sp>
      <p:pic>
        <p:nvPicPr>
          <p:cNvPr id="38916" name="Picture 2">
            <a:extLst>
              <a:ext uri="{FF2B5EF4-FFF2-40B4-BE49-F238E27FC236}">
                <a16:creationId xmlns:a16="http://schemas.microsoft.com/office/drawing/2014/main" id="{3CDACB37-6CE9-4FF1-86E1-197BCEB8C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489" y="914401"/>
            <a:ext cx="8963025"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E3BD9D66-6111-4B30-8222-C583525460D0}"/>
              </a:ext>
            </a:extLst>
          </p:cNvPr>
          <p:cNvSpPr>
            <a:spLocks noGrp="1"/>
          </p:cNvSpPr>
          <p:nvPr>
            <p:ph type="title"/>
          </p:nvPr>
        </p:nvSpPr>
        <p:spPr>
          <a:xfrm>
            <a:off x="1981200" y="-152400"/>
            <a:ext cx="8229600" cy="1143000"/>
          </a:xfrm>
        </p:spPr>
        <p:txBody>
          <a:bodyPr/>
          <a:lstStyle/>
          <a:p>
            <a:r>
              <a:rPr lang="en-US" altLang="en-US"/>
              <a:t>Strut Loads VS. Angles</a:t>
            </a:r>
          </a:p>
        </p:txBody>
      </p:sp>
      <p:pic>
        <p:nvPicPr>
          <p:cNvPr id="39939" name="Picture 3">
            <a:extLst>
              <a:ext uri="{FF2B5EF4-FFF2-40B4-BE49-F238E27FC236}">
                <a16:creationId xmlns:a16="http://schemas.microsoft.com/office/drawing/2014/main" id="{6F28B842-8616-4765-B996-17FFB5F65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064" y="777876"/>
            <a:ext cx="8905875"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a:extLst>
              <a:ext uri="{FF2B5EF4-FFF2-40B4-BE49-F238E27FC236}">
                <a16:creationId xmlns:a16="http://schemas.microsoft.com/office/drawing/2014/main" id="{213FF2E6-490D-48C6-A684-7F87B1733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60" t="13930" r="16397" b="8525"/>
          <a:stretch>
            <a:fillRect/>
          </a:stretch>
        </p:blipFill>
        <p:spPr bwMode="auto">
          <a:xfrm>
            <a:off x="7259638" y="1701800"/>
            <a:ext cx="3255962"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a:extLst>
              <a:ext uri="{FF2B5EF4-FFF2-40B4-BE49-F238E27FC236}">
                <a16:creationId xmlns:a16="http://schemas.microsoft.com/office/drawing/2014/main" id="{5E05A8B4-CBCA-43C8-B313-AAAB6E9C222F}"/>
              </a:ext>
            </a:extLst>
          </p:cNvPr>
          <p:cNvSpPr>
            <a:spLocks noGrp="1"/>
          </p:cNvSpPr>
          <p:nvPr>
            <p:ph type="title"/>
          </p:nvPr>
        </p:nvSpPr>
        <p:spPr>
          <a:xfrm>
            <a:off x="1981200" y="228600"/>
            <a:ext cx="8229600" cy="1143000"/>
          </a:xfrm>
        </p:spPr>
        <p:txBody>
          <a:bodyPr/>
          <a:lstStyle/>
          <a:p>
            <a:r>
              <a:rPr lang="en-US" altLang="en-US" b="1"/>
              <a:t>Strut Orientation:  Angled Struts</a:t>
            </a:r>
          </a:p>
        </p:txBody>
      </p:sp>
      <p:sp>
        <p:nvSpPr>
          <p:cNvPr id="40964" name="Content Placeholder 5">
            <a:extLst>
              <a:ext uri="{FF2B5EF4-FFF2-40B4-BE49-F238E27FC236}">
                <a16:creationId xmlns:a16="http://schemas.microsoft.com/office/drawing/2014/main" id="{EDE97CB0-40B1-4152-8F27-85864BC97D0B}"/>
              </a:ext>
            </a:extLst>
          </p:cNvPr>
          <p:cNvSpPr>
            <a:spLocks noGrp="1"/>
          </p:cNvSpPr>
          <p:nvPr>
            <p:ph idx="1"/>
          </p:nvPr>
        </p:nvSpPr>
        <p:spPr>
          <a:xfrm>
            <a:off x="1676400" y="1206500"/>
            <a:ext cx="5583238" cy="2662238"/>
          </a:xfrm>
        </p:spPr>
        <p:txBody>
          <a:bodyPr/>
          <a:lstStyle/>
          <a:p>
            <a:r>
              <a:rPr lang="en-US" altLang="en-US" sz="2000"/>
              <a:t>Angled struts require a stake or a strap to prevent the base from sliding</a:t>
            </a:r>
          </a:p>
          <a:p>
            <a:r>
              <a:rPr lang="en-US" altLang="en-US" sz="2000"/>
              <a:t>A strap attached to the object will also prevent the object from sliding away from the base and create our triangle desired for stabilization</a:t>
            </a:r>
          </a:p>
          <a:p>
            <a:r>
              <a:rPr lang="en-US" altLang="en-US" sz="2000"/>
              <a:t>For basic angled strut setup on flat ground, place the strut base an arm’s length away from the car at a 45-70</a:t>
            </a:r>
            <a:r>
              <a:rPr lang="en-US" altLang="en-US" sz="2000" b="1"/>
              <a:t>° </a:t>
            </a:r>
            <a:r>
              <a:rPr lang="en-US" altLang="en-US" sz="2000"/>
              <a:t>angle</a:t>
            </a:r>
          </a:p>
          <a:p>
            <a:endParaRPr lang="en-US" altLang="en-US" sz="2000"/>
          </a:p>
          <a:p>
            <a:endParaRPr lang="en-US" altLang="en-US" sz="2000"/>
          </a:p>
        </p:txBody>
      </p:sp>
      <p:grpSp>
        <p:nvGrpSpPr>
          <p:cNvPr id="40965" name="Group 3">
            <a:extLst>
              <a:ext uri="{FF2B5EF4-FFF2-40B4-BE49-F238E27FC236}">
                <a16:creationId xmlns:a16="http://schemas.microsoft.com/office/drawing/2014/main" id="{F0CFCDA5-5DF0-4B3E-B2DA-E30E03573AF5}"/>
              </a:ext>
            </a:extLst>
          </p:cNvPr>
          <p:cNvGrpSpPr>
            <a:grpSpLocks/>
          </p:cNvGrpSpPr>
          <p:nvPr/>
        </p:nvGrpSpPr>
        <p:grpSpPr bwMode="auto">
          <a:xfrm>
            <a:off x="2690813" y="3946526"/>
            <a:ext cx="3751262" cy="2911475"/>
            <a:chOff x="2133600" y="2286000"/>
            <a:chExt cx="4911780" cy="3751884"/>
          </a:xfrm>
        </p:grpSpPr>
        <p:pic>
          <p:nvPicPr>
            <p:cNvPr id="40968" name="Picture 2">
              <a:extLst>
                <a:ext uri="{FF2B5EF4-FFF2-40B4-BE49-F238E27FC236}">
                  <a16:creationId xmlns:a16="http://schemas.microsoft.com/office/drawing/2014/main" id="{21CE60EC-F6D6-489F-B5C2-88FEEE433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286000"/>
              <a:ext cx="4600575"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a:extLst>
                <a:ext uri="{FF2B5EF4-FFF2-40B4-BE49-F238E27FC236}">
                  <a16:creationId xmlns:a16="http://schemas.microsoft.com/office/drawing/2014/main" id="{81CFF960-53B2-4B23-AC29-14412146E500}"/>
                </a:ext>
              </a:extLst>
            </p:cNvPr>
            <p:cNvPicPr>
              <a:picLocks noChangeAspect="1" noChangeArrowheads="1"/>
            </p:cNvPicPr>
            <p:nvPr/>
          </p:nvPicPr>
          <p:blipFill>
            <a:blip r:embed="rId4" cstate="print"/>
            <a:srcRect/>
            <a:stretch>
              <a:fillRect/>
            </a:stretch>
          </p:blipFill>
          <p:spPr bwMode="auto">
            <a:xfrm>
              <a:off x="2133600" y="5562600"/>
              <a:ext cx="4911780" cy="475284"/>
            </a:xfrm>
            <a:prstGeom prst="rect">
              <a:avLst/>
            </a:prstGeom>
            <a:noFill/>
            <a:ln w="9525">
              <a:noFill/>
              <a:miter lim="800000"/>
              <a:headEnd/>
              <a:tailEnd/>
            </a:ln>
            <a:effectLst>
              <a:softEdge rad="127000"/>
            </a:effectLst>
          </p:spPr>
        </p:pic>
        <p:sp>
          <p:nvSpPr>
            <p:cNvPr id="22" name="Down Arrow 13">
              <a:extLst>
                <a:ext uri="{FF2B5EF4-FFF2-40B4-BE49-F238E27FC236}">
                  <a16:creationId xmlns:a16="http://schemas.microsoft.com/office/drawing/2014/main" id="{90E19366-C481-492B-BB3A-97E423DA4DEB}"/>
                </a:ext>
              </a:extLst>
            </p:cNvPr>
            <p:cNvSpPr/>
            <p:nvPr/>
          </p:nvSpPr>
          <p:spPr>
            <a:xfrm rot="11826730">
              <a:off x="5216194" y="4587456"/>
              <a:ext cx="205784" cy="409148"/>
            </a:xfrm>
            <a:prstGeom prst="downArrow">
              <a:avLst>
                <a:gd name="adj1" fmla="val 35715"/>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3" name="Down Arrow 14">
              <a:extLst>
                <a:ext uri="{FF2B5EF4-FFF2-40B4-BE49-F238E27FC236}">
                  <a16:creationId xmlns:a16="http://schemas.microsoft.com/office/drawing/2014/main" id="{22CA551C-ED3A-4916-AC38-90798AA513A3}"/>
                </a:ext>
              </a:extLst>
            </p:cNvPr>
            <p:cNvSpPr/>
            <p:nvPr/>
          </p:nvSpPr>
          <p:spPr>
            <a:xfrm rot="207432">
              <a:off x="5101870" y="5264595"/>
              <a:ext cx="203705" cy="407103"/>
            </a:xfrm>
            <a:prstGeom prst="downArrow">
              <a:avLst>
                <a:gd name="adj1" fmla="val 35715"/>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4" name="Left-Right Arrow 15">
              <a:extLst>
                <a:ext uri="{FF2B5EF4-FFF2-40B4-BE49-F238E27FC236}">
                  <a16:creationId xmlns:a16="http://schemas.microsoft.com/office/drawing/2014/main" id="{48CC9CFC-7C25-4374-AAD6-4C8EAE110ED7}"/>
                </a:ext>
              </a:extLst>
            </p:cNvPr>
            <p:cNvSpPr/>
            <p:nvPr/>
          </p:nvSpPr>
          <p:spPr>
            <a:xfrm>
              <a:off x="4205984" y="2386242"/>
              <a:ext cx="2016262" cy="200482"/>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40973" name="TextBox 16">
              <a:extLst>
                <a:ext uri="{FF2B5EF4-FFF2-40B4-BE49-F238E27FC236}">
                  <a16:creationId xmlns:a16="http://schemas.microsoft.com/office/drawing/2014/main" id="{E53B192C-3A4C-4701-A4E6-FBB46ED7BE4E}"/>
                </a:ext>
              </a:extLst>
            </p:cNvPr>
            <p:cNvSpPr txBox="1">
              <a:spLocks noChangeArrowheads="1"/>
            </p:cNvSpPr>
            <p:nvPr/>
          </p:nvSpPr>
          <p:spPr bwMode="auto">
            <a:xfrm>
              <a:off x="4434632" y="2486842"/>
              <a:ext cx="2017125" cy="476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prstClr val="white"/>
                  </a:solidFill>
                  <a:cs typeface="Arial" panose="020B0604020202020204" pitchFamily="34" charset="0"/>
                </a:rPr>
                <a:t>Arm’s Length</a:t>
              </a:r>
            </a:p>
          </p:txBody>
        </p:sp>
        <p:sp>
          <p:nvSpPr>
            <p:cNvPr id="40974" name="TextBox 11">
              <a:extLst>
                <a:ext uri="{FF2B5EF4-FFF2-40B4-BE49-F238E27FC236}">
                  <a16:creationId xmlns:a16="http://schemas.microsoft.com/office/drawing/2014/main" id="{0AACF0EC-494F-40A4-9749-444EF4F10614}"/>
                </a:ext>
              </a:extLst>
            </p:cNvPr>
            <p:cNvSpPr txBox="1">
              <a:spLocks noChangeArrowheads="1"/>
            </p:cNvSpPr>
            <p:nvPr/>
          </p:nvSpPr>
          <p:spPr bwMode="auto">
            <a:xfrm>
              <a:off x="4515808" y="4968876"/>
              <a:ext cx="1707350" cy="39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400">
                  <a:solidFill>
                    <a:prstClr val="white"/>
                  </a:solidFill>
                  <a:cs typeface="Arial" panose="020B0604020202020204" pitchFamily="34" charset="0"/>
                </a:rPr>
                <a:t>50° - 70° Angle</a:t>
              </a:r>
            </a:p>
          </p:txBody>
        </p:sp>
      </p:grpSp>
      <p:cxnSp>
        <p:nvCxnSpPr>
          <p:cNvPr id="12" name="Straight Connector 11">
            <a:extLst>
              <a:ext uri="{FF2B5EF4-FFF2-40B4-BE49-F238E27FC236}">
                <a16:creationId xmlns:a16="http://schemas.microsoft.com/office/drawing/2014/main" id="{D047FEC0-1A8E-4A06-B3CA-BC20F2E63363}"/>
              </a:ext>
            </a:extLst>
          </p:cNvPr>
          <p:cNvCxnSpPr>
            <a:cxnSpLocks/>
          </p:cNvCxnSpPr>
          <p:nvPr/>
        </p:nvCxnSpPr>
        <p:spPr bwMode="auto">
          <a:xfrm flipH="1" flipV="1">
            <a:off x="3582989" y="6129339"/>
            <a:ext cx="2135187" cy="427037"/>
          </a:xfrm>
          <a:prstGeom prst="line">
            <a:avLst/>
          </a:prstGeom>
          <a:ln w="31750">
            <a:prstDash val="sysDash"/>
          </a:ln>
        </p:spPr>
        <p:style>
          <a:lnRef idx="2">
            <a:schemeClr val="accent2"/>
          </a:lnRef>
          <a:fillRef idx="0">
            <a:schemeClr val="accent2"/>
          </a:fillRef>
          <a:effectRef idx="1">
            <a:schemeClr val="accent2"/>
          </a:effectRef>
          <a:fontRef idx="minor">
            <a:schemeClr val="tx1"/>
          </a:fontRef>
        </p:style>
      </p:cxnSp>
      <p:pic>
        <p:nvPicPr>
          <p:cNvPr id="15" name="Picture 2">
            <a:extLst>
              <a:ext uri="{FF2B5EF4-FFF2-40B4-BE49-F238E27FC236}">
                <a16:creationId xmlns:a16="http://schemas.microsoft.com/office/drawing/2014/main" id="{CDE5E865-3641-4811-A949-34ADAAADB1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24">
            <a:extLst>
              <a:ext uri="{FF2B5EF4-FFF2-40B4-BE49-F238E27FC236}">
                <a16:creationId xmlns:a16="http://schemas.microsoft.com/office/drawing/2014/main" id="{ECB899D5-2450-45C7-BFC1-BAD12B7AFD3F}"/>
              </a:ext>
            </a:extLst>
          </p:cNvPr>
          <p:cNvGrpSpPr>
            <a:grpSpLocks/>
          </p:cNvGrpSpPr>
          <p:nvPr/>
        </p:nvGrpSpPr>
        <p:grpSpPr bwMode="auto">
          <a:xfrm>
            <a:off x="2362200" y="2573338"/>
            <a:ext cx="3733800" cy="2209800"/>
            <a:chOff x="0" y="2209800"/>
            <a:chExt cx="4619386" cy="2866640"/>
          </a:xfrm>
        </p:grpSpPr>
        <p:grpSp>
          <p:nvGrpSpPr>
            <p:cNvPr id="41996" name="Group 4">
              <a:extLst>
                <a:ext uri="{FF2B5EF4-FFF2-40B4-BE49-F238E27FC236}">
                  <a16:creationId xmlns:a16="http://schemas.microsoft.com/office/drawing/2014/main" id="{112C025A-C731-4D23-9F99-80B7671A36DD}"/>
                </a:ext>
              </a:extLst>
            </p:cNvPr>
            <p:cNvGrpSpPr>
              <a:grpSpLocks/>
            </p:cNvGrpSpPr>
            <p:nvPr/>
          </p:nvGrpSpPr>
          <p:grpSpPr bwMode="auto">
            <a:xfrm>
              <a:off x="0" y="2209800"/>
              <a:ext cx="4619386" cy="2866640"/>
              <a:chOff x="533400" y="2133600"/>
              <a:chExt cx="3581400" cy="2222500"/>
            </a:xfrm>
          </p:grpSpPr>
          <p:pic>
            <p:nvPicPr>
              <p:cNvPr id="41998" name="Picture 2">
                <a:extLst>
                  <a:ext uri="{FF2B5EF4-FFF2-40B4-BE49-F238E27FC236}">
                    <a16:creationId xmlns:a16="http://schemas.microsoft.com/office/drawing/2014/main" id="{C49FCA9F-A326-4AF5-BC72-8B629CAFF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3600"/>
                <a:ext cx="35814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27B5D4D1-47CA-4494-84F3-581FC843AD42}"/>
                  </a:ext>
                </a:extLst>
              </p:cNvPr>
              <p:cNvCxnSpPr/>
              <p:nvPr/>
            </p:nvCxnSpPr>
            <p:spPr>
              <a:xfrm rot="5400000">
                <a:off x="1065052" y="3255546"/>
                <a:ext cx="1535952" cy="473561"/>
              </a:xfrm>
              <a:prstGeom prst="line">
                <a:avLst/>
              </a:prstGeom>
              <a:ln w="31750">
                <a:prstDash val="sysDash"/>
              </a:ln>
            </p:spPr>
            <p:style>
              <a:lnRef idx="2">
                <a:schemeClr val="accent2"/>
              </a:lnRef>
              <a:fillRef idx="0">
                <a:schemeClr val="accent2"/>
              </a:fillRef>
              <a:effectRef idx="1">
                <a:schemeClr val="accent2"/>
              </a:effectRef>
              <a:fontRef idx="minor">
                <a:schemeClr val="tx1"/>
              </a:fontRef>
            </p:style>
          </p:cxnSp>
        </p:grpSp>
        <p:cxnSp>
          <p:nvCxnSpPr>
            <p:cNvPr id="11" name="Straight Connector 10">
              <a:extLst>
                <a:ext uri="{FF2B5EF4-FFF2-40B4-BE49-F238E27FC236}">
                  <a16:creationId xmlns:a16="http://schemas.microsoft.com/office/drawing/2014/main" id="{CBB585E6-B76F-446A-8088-C6DC1D3ACDE5}"/>
                </a:ext>
              </a:extLst>
            </p:cNvPr>
            <p:cNvCxnSpPr/>
            <p:nvPr/>
          </p:nvCxnSpPr>
          <p:spPr>
            <a:xfrm rot="16200000" flipH="1">
              <a:off x="495" y="3733713"/>
              <a:ext cx="2057309" cy="381021"/>
            </a:xfrm>
            <a:prstGeom prst="line">
              <a:avLst/>
            </a:prstGeom>
            <a:ln w="31750">
              <a:prstDash val="sysDash"/>
            </a:ln>
          </p:spPr>
          <p:style>
            <a:lnRef idx="2">
              <a:schemeClr val="accent2"/>
            </a:lnRef>
            <a:fillRef idx="0">
              <a:schemeClr val="accent2"/>
            </a:fillRef>
            <a:effectRef idx="1">
              <a:schemeClr val="accent2"/>
            </a:effectRef>
            <a:fontRef idx="minor">
              <a:schemeClr val="tx1"/>
            </a:fontRef>
          </p:style>
        </p:cxnSp>
      </p:grpSp>
      <p:grpSp>
        <p:nvGrpSpPr>
          <p:cNvPr id="41987" name="Group 14">
            <a:extLst>
              <a:ext uri="{FF2B5EF4-FFF2-40B4-BE49-F238E27FC236}">
                <a16:creationId xmlns:a16="http://schemas.microsoft.com/office/drawing/2014/main" id="{6A2A5AAD-8F08-409F-8EB2-4BEA960F530D}"/>
              </a:ext>
            </a:extLst>
          </p:cNvPr>
          <p:cNvGrpSpPr>
            <a:grpSpLocks/>
          </p:cNvGrpSpPr>
          <p:nvPr/>
        </p:nvGrpSpPr>
        <p:grpSpPr bwMode="auto">
          <a:xfrm>
            <a:off x="6629400" y="2487614"/>
            <a:ext cx="2667000" cy="2465387"/>
            <a:chOff x="2133600" y="2286000"/>
            <a:chExt cx="4911780" cy="3751884"/>
          </a:xfrm>
        </p:grpSpPr>
        <p:grpSp>
          <p:nvGrpSpPr>
            <p:cNvPr id="41992" name="Group 12">
              <a:extLst>
                <a:ext uri="{FF2B5EF4-FFF2-40B4-BE49-F238E27FC236}">
                  <a16:creationId xmlns:a16="http://schemas.microsoft.com/office/drawing/2014/main" id="{7F47AA91-1971-447D-AF5D-1F52D3185DE2}"/>
                </a:ext>
              </a:extLst>
            </p:cNvPr>
            <p:cNvGrpSpPr>
              <a:grpSpLocks/>
            </p:cNvGrpSpPr>
            <p:nvPr/>
          </p:nvGrpSpPr>
          <p:grpSpPr bwMode="auto">
            <a:xfrm>
              <a:off x="2362200" y="2286000"/>
              <a:ext cx="4600575" cy="3686175"/>
              <a:chOff x="2362200" y="2286000"/>
              <a:chExt cx="4600575" cy="3686175"/>
            </a:xfrm>
          </p:grpSpPr>
          <p:pic>
            <p:nvPicPr>
              <p:cNvPr id="41994" name="Picture 2">
                <a:extLst>
                  <a:ext uri="{FF2B5EF4-FFF2-40B4-BE49-F238E27FC236}">
                    <a16:creationId xmlns:a16="http://schemas.microsoft.com/office/drawing/2014/main" id="{DA94A93E-C243-49D1-9AD7-13B5BF0C9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286000"/>
                <a:ext cx="4600575"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F8C79441-16F5-40B3-9316-64A598B94EEC}"/>
                  </a:ext>
                </a:extLst>
              </p:cNvPr>
              <p:cNvCxnSpPr/>
              <p:nvPr/>
            </p:nvCxnSpPr>
            <p:spPr>
              <a:xfrm rot="16200000" flipV="1">
                <a:off x="3657768" y="3293249"/>
                <a:ext cx="2860420" cy="1879924"/>
              </a:xfrm>
              <a:prstGeom prst="line">
                <a:avLst/>
              </a:prstGeom>
              <a:ln w="31750">
                <a:prstDash val="sysDash"/>
              </a:ln>
            </p:spPr>
            <p:style>
              <a:lnRef idx="2">
                <a:schemeClr val="accent2"/>
              </a:lnRef>
              <a:fillRef idx="0">
                <a:schemeClr val="accent2"/>
              </a:fillRef>
              <a:effectRef idx="1">
                <a:schemeClr val="accent2"/>
              </a:effectRef>
              <a:fontRef idx="minor">
                <a:schemeClr val="tx1"/>
              </a:fontRef>
            </p:style>
          </p:cxnSp>
        </p:grpSp>
        <p:pic>
          <p:nvPicPr>
            <p:cNvPr id="17" name="Picture 6">
              <a:extLst>
                <a:ext uri="{FF2B5EF4-FFF2-40B4-BE49-F238E27FC236}">
                  <a16:creationId xmlns:a16="http://schemas.microsoft.com/office/drawing/2014/main" id="{FE3B07CC-135D-4FCF-8DF5-B6039F280680}"/>
                </a:ext>
              </a:extLst>
            </p:cNvPr>
            <p:cNvPicPr>
              <a:picLocks noChangeAspect="1" noChangeArrowheads="1"/>
            </p:cNvPicPr>
            <p:nvPr/>
          </p:nvPicPr>
          <p:blipFill>
            <a:blip r:embed="rId4" cstate="print"/>
            <a:srcRect/>
            <a:stretch>
              <a:fillRect/>
            </a:stretch>
          </p:blipFill>
          <p:spPr bwMode="auto">
            <a:xfrm>
              <a:off x="2133600" y="5562600"/>
              <a:ext cx="4911780" cy="475284"/>
            </a:xfrm>
            <a:prstGeom prst="rect">
              <a:avLst/>
            </a:prstGeom>
            <a:noFill/>
            <a:ln w="9525">
              <a:noFill/>
              <a:miter lim="800000"/>
              <a:headEnd/>
              <a:tailEnd/>
            </a:ln>
            <a:effectLst>
              <a:softEdge rad="127000"/>
            </a:effectLst>
          </p:spPr>
        </p:pic>
      </p:grpSp>
      <p:sp>
        <p:nvSpPr>
          <p:cNvPr id="41988" name="Title 1">
            <a:extLst>
              <a:ext uri="{FF2B5EF4-FFF2-40B4-BE49-F238E27FC236}">
                <a16:creationId xmlns:a16="http://schemas.microsoft.com/office/drawing/2014/main" id="{7D696DCB-A199-4E3F-9312-1746571A8B37}"/>
              </a:ext>
            </a:extLst>
          </p:cNvPr>
          <p:cNvSpPr>
            <a:spLocks noGrp="1"/>
          </p:cNvSpPr>
          <p:nvPr>
            <p:ph type="title"/>
          </p:nvPr>
        </p:nvSpPr>
        <p:spPr>
          <a:xfrm>
            <a:off x="1981200" y="76200"/>
            <a:ext cx="8229600" cy="1143000"/>
          </a:xfrm>
        </p:spPr>
        <p:txBody>
          <a:bodyPr/>
          <a:lstStyle/>
          <a:p>
            <a:r>
              <a:rPr lang="en-US" altLang="en-US" b="1"/>
              <a:t>Strut Orientation:  Angled Struts</a:t>
            </a:r>
          </a:p>
        </p:txBody>
      </p:sp>
      <p:sp>
        <p:nvSpPr>
          <p:cNvPr id="41989" name="Content Placeholder 2">
            <a:extLst>
              <a:ext uri="{FF2B5EF4-FFF2-40B4-BE49-F238E27FC236}">
                <a16:creationId xmlns:a16="http://schemas.microsoft.com/office/drawing/2014/main" id="{B62A55BD-5BA0-4813-ABB6-BFF6FD714A05}"/>
              </a:ext>
            </a:extLst>
          </p:cNvPr>
          <p:cNvSpPr>
            <a:spLocks noGrp="1"/>
          </p:cNvSpPr>
          <p:nvPr>
            <p:ph idx="1"/>
          </p:nvPr>
        </p:nvSpPr>
        <p:spPr>
          <a:xfrm>
            <a:off x="1981200" y="1066800"/>
            <a:ext cx="8229600" cy="1371600"/>
          </a:xfrm>
        </p:spPr>
        <p:txBody>
          <a:bodyPr/>
          <a:lstStyle/>
          <a:p>
            <a:pPr marL="0" indent="0" algn="ctr">
              <a:buNone/>
            </a:pPr>
            <a:r>
              <a:rPr lang="en-US" altLang="en-US" sz="2800"/>
              <a:t>Do </a:t>
            </a:r>
            <a:r>
              <a:rPr lang="en-US" altLang="en-US" sz="2800" u="sng">
                <a:solidFill>
                  <a:srgbClr val="FF0000"/>
                </a:solidFill>
              </a:rPr>
              <a:t>NOT</a:t>
            </a:r>
            <a:r>
              <a:rPr lang="en-US" altLang="en-US" sz="2800"/>
              <a:t> hook straps too high.  Straps must be hooked low to restrict movement and create the triangle we are looking for. </a:t>
            </a:r>
          </a:p>
        </p:txBody>
      </p:sp>
      <p:sp>
        <p:nvSpPr>
          <p:cNvPr id="41990" name="Content Placeholder 2">
            <a:extLst>
              <a:ext uri="{FF2B5EF4-FFF2-40B4-BE49-F238E27FC236}">
                <a16:creationId xmlns:a16="http://schemas.microsoft.com/office/drawing/2014/main" id="{F7FE347E-F266-4E57-9C0A-B62BFF2D82FB}"/>
              </a:ext>
            </a:extLst>
          </p:cNvPr>
          <p:cNvSpPr txBox="1">
            <a:spLocks/>
          </p:cNvSpPr>
          <p:nvPr/>
        </p:nvSpPr>
        <p:spPr bwMode="auto">
          <a:xfrm>
            <a:off x="6096000" y="5181600"/>
            <a:ext cx="4114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Aft>
                <a:spcPct val="0"/>
              </a:spcAft>
              <a:buNone/>
            </a:pPr>
            <a:r>
              <a:rPr lang="en-US" altLang="en-US" sz="2000">
                <a:solidFill>
                  <a:prstClr val="white"/>
                </a:solidFill>
                <a:cs typeface="Arial" panose="020B0604020202020204" pitchFamily="34" charset="0"/>
              </a:rPr>
              <a:t>Notice in the right picture that there is no triangle.  This is more like a door hinge that could allow strut base to swing or slide out.</a:t>
            </a:r>
          </a:p>
        </p:txBody>
      </p:sp>
      <p:pic>
        <p:nvPicPr>
          <p:cNvPr id="16" name="Picture 2">
            <a:extLst>
              <a:ext uri="{FF2B5EF4-FFF2-40B4-BE49-F238E27FC236}">
                <a16:creationId xmlns:a16="http://schemas.microsoft.com/office/drawing/2014/main" id="{BD01A47B-ECFF-4D2B-80E3-1EA60318E8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5">
            <a:extLst>
              <a:ext uri="{FF2B5EF4-FFF2-40B4-BE49-F238E27FC236}">
                <a16:creationId xmlns:a16="http://schemas.microsoft.com/office/drawing/2014/main" id="{78BE77DF-68DD-421A-9EBA-4D99D89F0F75}"/>
              </a:ext>
            </a:extLst>
          </p:cNvPr>
          <p:cNvSpPr>
            <a:spLocks noChangeArrowheads="1"/>
          </p:cNvSpPr>
          <p:nvPr/>
        </p:nvSpPr>
        <p:spPr bwMode="auto">
          <a:xfrm>
            <a:off x="4643439" y="3073401"/>
            <a:ext cx="1036637"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50000"/>
              </a:lnSpc>
              <a:spcBef>
                <a:spcPct val="0"/>
              </a:spcBef>
              <a:spcAft>
                <a:spcPct val="0"/>
              </a:spcAft>
              <a:buNone/>
            </a:pPr>
            <a:r>
              <a:rPr lang="en-US" altLang="en-US" sz="1600" b="1">
                <a:solidFill>
                  <a:srgbClr val="FF0000"/>
                </a:solidFill>
                <a:cs typeface="Arial" panose="020B0604020202020204" pitchFamily="34" charset="0"/>
              </a:rPr>
              <a:t>NOT HERE</a:t>
            </a:r>
          </a:p>
        </p:txBody>
      </p:sp>
      <p:grpSp>
        <p:nvGrpSpPr>
          <p:cNvPr id="43011" name="Group 16">
            <a:extLst>
              <a:ext uri="{FF2B5EF4-FFF2-40B4-BE49-F238E27FC236}">
                <a16:creationId xmlns:a16="http://schemas.microsoft.com/office/drawing/2014/main" id="{03F46F04-311E-4CC9-BEE8-0348543720AE}"/>
              </a:ext>
            </a:extLst>
          </p:cNvPr>
          <p:cNvGrpSpPr>
            <a:grpSpLocks/>
          </p:cNvGrpSpPr>
          <p:nvPr/>
        </p:nvGrpSpPr>
        <p:grpSpPr bwMode="auto">
          <a:xfrm>
            <a:off x="1676400" y="1457325"/>
            <a:ext cx="2789238" cy="2025650"/>
            <a:chOff x="533400" y="2133600"/>
            <a:chExt cx="3581400" cy="2601228"/>
          </a:xfrm>
        </p:grpSpPr>
        <p:pic>
          <p:nvPicPr>
            <p:cNvPr id="43027" name="Picture 2">
              <a:extLst>
                <a:ext uri="{FF2B5EF4-FFF2-40B4-BE49-F238E27FC236}">
                  <a16:creationId xmlns:a16="http://schemas.microsoft.com/office/drawing/2014/main" id="{839056A9-5D40-4778-A068-4003FBA03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3600"/>
              <a:ext cx="35814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28BDFD5F-843D-4070-9F16-93525E024B1E}"/>
                </a:ext>
              </a:extLst>
            </p:cNvPr>
            <p:cNvCxnSpPr/>
            <p:nvPr/>
          </p:nvCxnSpPr>
          <p:spPr>
            <a:xfrm rot="10800000" flipV="1">
              <a:off x="1676921" y="3886779"/>
              <a:ext cx="456593" cy="362867"/>
            </a:xfrm>
            <a:prstGeom prst="line">
              <a:avLst/>
            </a:prstGeom>
            <a:ln w="31750">
              <a:prstDash val="sysDash"/>
            </a:ln>
          </p:spPr>
          <p:style>
            <a:lnRef idx="2">
              <a:schemeClr val="accent2"/>
            </a:lnRef>
            <a:fillRef idx="0">
              <a:schemeClr val="accent2"/>
            </a:fillRef>
            <a:effectRef idx="1">
              <a:schemeClr val="accent2"/>
            </a:effectRef>
            <a:fontRef idx="minor">
              <a:schemeClr val="tx1"/>
            </a:fontRef>
          </p:style>
        </p:cxnSp>
        <p:sp>
          <p:nvSpPr>
            <p:cNvPr id="43029" name="Rectangle 16">
              <a:extLst>
                <a:ext uri="{FF2B5EF4-FFF2-40B4-BE49-F238E27FC236}">
                  <a16:creationId xmlns:a16="http://schemas.microsoft.com/office/drawing/2014/main" id="{0BBB02E7-0FAB-4603-8A82-E3BA384C1C0C}"/>
                </a:ext>
              </a:extLst>
            </p:cNvPr>
            <p:cNvSpPr>
              <a:spLocks noChangeArrowheads="1"/>
            </p:cNvSpPr>
            <p:nvPr/>
          </p:nvSpPr>
          <p:spPr bwMode="auto">
            <a:xfrm>
              <a:off x="1905000" y="4191000"/>
              <a:ext cx="1343102" cy="54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50000"/>
                </a:lnSpc>
                <a:spcBef>
                  <a:spcPct val="0"/>
                </a:spcBef>
                <a:spcAft>
                  <a:spcPct val="0"/>
                </a:spcAft>
                <a:buNone/>
              </a:pPr>
              <a:r>
                <a:rPr lang="en-US" altLang="en-US" sz="1600" b="1">
                  <a:solidFill>
                    <a:srgbClr val="FF0000"/>
                  </a:solidFill>
                  <a:cs typeface="Arial" panose="020B0604020202020204" pitchFamily="34" charset="0"/>
                </a:rPr>
                <a:t>NOT HERE</a:t>
              </a:r>
            </a:p>
          </p:txBody>
        </p:sp>
        <p:cxnSp>
          <p:nvCxnSpPr>
            <p:cNvPr id="23" name="Straight Arrow Connector 22">
              <a:extLst>
                <a:ext uri="{FF2B5EF4-FFF2-40B4-BE49-F238E27FC236}">
                  <a16:creationId xmlns:a16="http://schemas.microsoft.com/office/drawing/2014/main" id="{C8D28891-CFE0-483B-A476-810717B4B3D9}"/>
                </a:ext>
              </a:extLst>
            </p:cNvPr>
            <p:cNvCxnSpPr/>
            <p:nvPr/>
          </p:nvCxnSpPr>
          <p:spPr>
            <a:xfrm rot="5400000" flipH="1" flipV="1">
              <a:off x="2029537" y="4143640"/>
              <a:ext cx="360829" cy="203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pic>
        <p:nvPicPr>
          <p:cNvPr id="43012" name="Picture 2">
            <a:extLst>
              <a:ext uri="{FF2B5EF4-FFF2-40B4-BE49-F238E27FC236}">
                <a16:creationId xmlns:a16="http://schemas.microsoft.com/office/drawing/2014/main" id="{EC3E250B-4BFC-43F2-9547-B9F05ECF3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9" y="1447801"/>
            <a:ext cx="28162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84645B94-9504-424C-A33B-CB6C967478FC}"/>
              </a:ext>
            </a:extLst>
          </p:cNvPr>
          <p:cNvCxnSpPr>
            <a:cxnSpLocks/>
          </p:cNvCxnSpPr>
          <p:nvPr/>
        </p:nvCxnSpPr>
        <p:spPr>
          <a:xfrm flipH="1" flipV="1">
            <a:off x="5087938" y="2897188"/>
            <a:ext cx="349250" cy="290512"/>
          </a:xfrm>
          <a:prstGeom prst="line">
            <a:avLst/>
          </a:prstGeom>
          <a:ln w="31750">
            <a:prstDash val="sysDash"/>
          </a:ln>
        </p:spPr>
        <p:style>
          <a:lnRef idx="2">
            <a:schemeClr val="accent2"/>
          </a:lnRef>
          <a:fillRef idx="0">
            <a:schemeClr val="accent2"/>
          </a:fillRef>
          <a:effectRef idx="1">
            <a:schemeClr val="accent2"/>
          </a:effectRef>
          <a:fontRef idx="minor">
            <a:schemeClr val="tx1"/>
          </a:fontRef>
        </p:style>
      </p:cxnSp>
      <p:cxnSp>
        <p:nvCxnSpPr>
          <p:cNvPr id="21" name="Straight Arrow Connector 20">
            <a:extLst>
              <a:ext uri="{FF2B5EF4-FFF2-40B4-BE49-F238E27FC236}">
                <a16:creationId xmlns:a16="http://schemas.microsoft.com/office/drawing/2014/main" id="{7C7421AD-2545-4070-AD48-2DDF8AF31993}"/>
              </a:ext>
            </a:extLst>
          </p:cNvPr>
          <p:cNvCxnSpPr>
            <a:cxnSpLocks/>
          </p:cNvCxnSpPr>
          <p:nvPr/>
        </p:nvCxnSpPr>
        <p:spPr>
          <a:xfrm flipV="1">
            <a:off x="5087938" y="2982914"/>
            <a:ext cx="0" cy="25717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43015" name="Picture 2">
            <a:extLst>
              <a:ext uri="{FF2B5EF4-FFF2-40B4-BE49-F238E27FC236}">
                <a16:creationId xmlns:a16="http://schemas.microsoft.com/office/drawing/2014/main" id="{2B3A4DD4-D383-44FC-A2F9-C71E2495E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7463" y="1457325"/>
            <a:ext cx="2849562"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Arrow Connector 30">
            <a:extLst>
              <a:ext uri="{FF2B5EF4-FFF2-40B4-BE49-F238E27FC236}">
                <a16:creationId xmlns:a16="http://schemas.microsoft.com/office/drawing/2014/main" id="{7F4684D0-6C26-4060-8BD1-E26BB1651380}"/>
              </a:ext>
            </a:extLst>
          </p:cNvPr>
          <p:cNvCxnSpPr>
            <a:cxnSpLocks/>
          </p:cNvCxnSpPr>
          <p:nvPr/>
        </p:nvCxnSpPr>
        <p:spPr>
          <a:xfrm flipH="1">
            <a:off x="8551864" y="2689226"/>
            <a:ext cx="439737" cy="40322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43017" name="Title 1">
            <a:extLst>
              <a:ext uri="{FF2B5EF4-FFF2-40B4-BE49-F238E27FC236}">
                <a16:creationId xmlns:a16="http://schemas.microsoft.com/office/drawing/2014/main" id="{173E94C7-18C6-4649-A94D-01485373D016}"/>
              </a:ext>
            </a:extLst>
          </p:cNvPr>
          <p:cNvSpPr>
            <a:spLocks noGrp="1"/>
          </p:cNvSpPr>
          <p:nvPr>
            <p:ph type="title"/>
          </p:nvPr>
        </p:nvSpPr>
        <p:spPr>
          <a:xfrm>
            <a:off x="1981200" y="76200"/>
            <a:ext cx="8229600" cy="1143000"/>
          </a:xfrm>
        </p:spPr>
        <p:txBody>
          <a:bodyPr/>
          <a:lstStyle/>
          <a:p>
            <a:r>
              <a:rPr lang="en-US" altLang="en-US" sz="3600" b="1"/>
              <a:t>Strut Orientation:  Angled Struts</a:t>
            </a:r>
          </a:p>
        </p:txBody>
      </p:sp>
      <p:sp>
        <p:nvSpPr>
          <p:cNvPr id="43018" name="Content Placeholder 2">
            <a:extLst>
              <a:ext uri="{FF2B5EF4-FFF2-40B4-BE49-F238E27FC236}">
                <a16:creationId xmlns:a16="http://schemas.microsoft.com/office/drawing/2014/main" id="{56C4EB80-F972-4BA0-AABC-7F9821CDE014}"/>
              </a:ext>
            </a:extLst>
          </p:cNvPr>
          <p:cNvSpPr>
            <a:spLocks noGrp="1"/>
          </p:cNvSpPr>
          <p:nvPr>
            <p:ph idx="1"/>
          </p:nvPr>
        </p:nvSpPr>
        <p:spPr>
          <a:xfrm>
            <a:off x="1981201" y="914401"/>
            <a:ext cx="8505825" cy="639763"/>
          </a:xfrm>
        </p:spPr>
        <p:txBody>
          <a:bodyPr/>
          <a:lstStyle/>
          <a:p>
            <a:r>
              <a:rPr lang="en-US" altLang="en-US" sz="2500"/>
              <a:t>With a </a:t>
            </a:r>
            <a:r>
              <a:rPr lang="en-US" altLang="en-US" sz="2500" b="1"/>
              <a:t>SINGLE</a:t>
            </a:r>
            <a:r>
              <a:rPr lang="en-US" altLang="en-US" sz="2500"/>
              <a:t> base restraint, position strap </a:t>
            </a:r>
            <a:r>
              <a:rPr lang="en-US" altLang="en-US" sz="2500" u="sng"/>
              <a:t>in line with strut</a:t>
            </a:r>
            <a:r>
              <a:rPr lang="en-US" altLang="en-US" sz="2600"/>
              <a:t>	</a:t>
            </a:r>
          </a:p>
        </p:txBody>
      </p:sp>
      <p:sp>
        <p:nvSpPr>
          <p:cNvPr id="43019" name="Rectangle 29">
            <a:extLst>
              <a:ext uri="{FF2B5EF4-FFF2-40B4-BE49-F238E27FC236}">
                <a16:creationId xmlns:a16="http://schemas.microsoft.com/office/drawing/2014/main" id="{0DB5F454-B0CF-4F5C-AC38-7313EFE84212}"/>
              </a:ext>
            </a:extLst>
          </p:cNvPr>
          <p:cNvSpPr>
            <a:spLocks noChangeArrowheads="1"/>
          </p:cNvSpPr>
          <p:nvPr/>
        </p:nvSpPr>
        <p:spPr bwMode="auto">
          <a:xfrm>
            <a:off x="8878888" y="2257426"/>
            <a:ext cx="798512"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50000"/>
              </a:lnSpc>
              <a:spcBef>
                <a:spcPct val="0"/>
              </a:spcBef>
              <a:spcAft>
                <a:spcPct val="0"/>
              </a:spcAft>
              <a:buNone/>
            </a:pPr>
            <a:r>
              <a:rPr lang="en-US" altLang="en-US" sz="2000" b="1">
                <a:solidFill>
                  <a:srgbClr val="00B050"/>
                </a:solidFill>
                <a:cs typeface="Arial" panose="020B0604020202020204" pitchFamily="34" charset="0"/>
              </a:rPr>
              <a:t>HERE</a:t>
            </a:r>
            <a:endParaRPr lang="en-US" altLang="en-US" sz="1600" b="1">
              <a:solidFill>
                <a:srgbClr val="00B050"/>
              </a:solidFill>
              <a:cs typeface="Arial" panose="020B0604020202020204" pitchFamily="34" charset="0"/>
            </a:endParaRPr>
          </a:p>
        </p:txBody>
      </p:sp>
      <p:sp>
        <p:nvSpPr>
          <p:cNvPr id="43020" name="Rectangle 15">
            <a:extLst>
              <a:ext uri="{FF2B5EF4-FFF2-40B4-BE49-F238E27FC236}">
                <a16:creationId xmlns:a16="http://schemas.microsoft.com/office/drawing/2014/main" id="{4120C62C-3984-488E-95D2-43D5C7CAF1B3}"/>
              </a:ext>
            </a:extLst>
          </p:cNvPr>
          <p:cNvSpPr>
            <a:spLocks noChangeArrowheads="1"/>
          </p:cNvSpPr>
          <p:nvPr/>
        </p:nvSpPr>
        <p:spPr bwMode="auto">
          <a:xfrm>
            <a:off x="7764463" y="3048001"/>
            <a:ext cx="2500312"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50000"/>
              </a:lnSpc>
              <a:spcBef>
                <a:spcPct val="0"/>
              </a:spcBef>
              <a:spcAft>
                <a:spcPct val="0"/>
              </a:spcAft>
              <a:buNone/>
            </a:pPr>
            <a:r>
              <a:rPr lang="en-US" altLang="en-US" sz="1600" b="1">
                <a:solidFill>
                  <a:srgbClr val="00B050"/>
                </a:solidFill>
                <a:cs typeface="Arial" panose="020B0604020202020204" pitchFamily="34" charset="0"/>
              </a:rPr>
              <a:t>STRAP IN LINE WITH STRUT</a:t>
            </a:r>
          </a:p>
        </p:txBody>
      </p:sp>
      <p:sp>
        <p:nvSpPr>
          <p:cNvPr id="43021" name="Content Placeholder 2">
            <a:extLst>
              <a:ext uri="{FF2B5EF4-FFF2-40B4-BE49-F238E27FC236}">
                <a16:creationId xmlns:a16="http://schemas.microsoft.com/office/drawing/2014/main" id="{7CD6A6C2-7EB0-499C-825E-33BDB0B62DFC}"/>
              </a:ext>
            </a:extLst>
          </p:cNvPr>
          <p:cNvSpPr txBox="1">
            <a:spLocks/>
          </p:cNvSpPr>
          <p:nvPr/>
        </p:nvSpPr>
        <p:spPr bwMode="auto">
          <a:xfrm>
            <a:off x="1524000" y="3673476"/>
            <a:ext cx="48006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Aft>
                <a:spcPct val="0"/>
              </a:spcAft>
            </a:pPr>
            <a:r>
              <a:rPr lang="en-US" altLang="en-US" sz="2200">
                <a:solidFill>
                  <a:prstClr val="white"/>
                </a:solidFill>
                <a:cs typeface="Arial" panose="020B0604020202020204" pitchFamily="34" charset="0"/>
              </a:rPr>
              <a:t>If unable to use a single strap straight back to the object, use 2 straps to counter the pull on the side of strut or pull on the vehicle (one strap angled off each side of the strut as shown). Straps do not have to be angled exactly the same as long as you are creating counteracting forces.</a:t>
            </a:r>
          </a:p>
        </p:txBody>
      </p:sp>
      <p:pic>
        <p:nvPicPr>
          <p:cNvPr id="43022" name="Picture 7">
            <a:extLst>
              <a:ext uri="{FF2B5EF4-FFF2-40B4-BE49-F238E27FC236}">
                <a16:creationId xmlns:a16="http://schemas.microsoft.com/office/drawing/2014/main" id="{81D1E90E-E349-4080-8734-1D7F55C4F3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834" t="14999" b="9999"/>
          <a:stretch>
            <a:fillRect/>
          </a:stretch>
        </p:blipFill>
        <p:spPr bwMode="auto">
          <a:xfrm>
            <a:off x="6288088" y="3665538"/>
            <a:ext cx="3998912"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B5D783E0-7F68-40C0-924C-791F326E6C63}"/>
              </a:ext>
            </a:extLst>
          </p:cNvPr>
          <p:cNvCxnSpPr/>
          <p:nvPr/>
        </p:nvCxnSpPr>
        <p:spPr>
          <a:xfrm>
            <a:off x="1524000" y="3559175"/>
            <a:ext cx="91440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2AAF361C-3AB9-4297-BB00-F1A89C46FB1F}"/>
              </a:ext>
            </a:extLst>
          </p:cNvPr>
          <p:cNvCxnSpPr>
            <a:cxnSpLocks/>
          </p:cNvCxnSpPr>
          <p:nvPr/>
        </p:nvCxnSpPr>
        <p:spPr>
          <a:xfrm flipV="1">
            <a:off x="8054976" y="5097463"/>
            <a:ext cx="1927225" cy="15811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4905FD06-5D69-4572-8FE8-BF5A1C1B29CC}"/>
              </a:ext>
            </a:extLst>
          </p:cNvPr>
          <p:cNvCxnSpPr>
            <a:cxnSpLocks/>
          </p:cNvCxnSpPr>
          <p:nvPr/>
        </p:nvCxnSpPr>
        <p:spPr>
          <a:xfrm flipH="1" flipV="1">
            <a:off x="7069138" y="5943601"/>
            <a:ext cx="627062" cy="75406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43026" name="Picture 2">
            <a:extLst>
              <a:ext uri="{FF2B5EF4-FFF2-40B4-BE49-F238E27FC236}">
                <a16:creationId xmlns:a16="http://schemas.microsoft.com/office/drawing/2014/main" id="{9F4BEAC4-5E8D-423C-A212-D4AD8C3E6E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8305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a:extLst>
              <a:ext uri="{FF2B5EF4-FFF2-40B4-BE49-F238E27FC236}">
                <a16:creationId xmlns:a16="http://schemas.microsoft.com/office/drawing/2014/main" id="{B1C0D4EE-DE79-4AD5-B23A-D2ED9649CC10}"/>
              </a:ext>
            </a:extLst>
          </p:cNvPr>
          <p:cNvSpPr>
            <a:spLocks noChangeArrowheads="1"/>
          </p:cNvSpPr>
          <p:nvPr/>
        </p:nvSpPr>
        <p:spPr bwMode="auto">
          <a:xfrm>
            <a:off x="6705600" y="2898776"/>
            <a:ext cx="2438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B050"/>
                </a:solidFill>
                <a:cs typeface="Arial" panose="020B0604020202020204" pitchFamily="34" charset="0"/>
              </a:rPr>
              <a:t>Angle less than 90⁰ GOOD</a:t>
            </a:r>
          </a:p>
        </p:txBody>
      </p:sp>
      <p:sp>
        <p:nvSpPr>
          <p:cNvPr id="44035" name="Rectangle 3">
            <a:extLst>
              <a:ext uri="{FF2B5EF4-FFF2-40B4-BE49-F238E27FC236}">
                <a16:creationId xmlns:a16="http://schemas.microsoft.com/office/drawing/2014/main" id="{58D13AED-2D25-4A8A-8CF9-0BDF7D353102}"/>
              </a:ext>
            </a:extLst>
          </p:cNvPr>
          <p:cNvSpPr>
            <a:spLocks noChangeArrowheads="1"/>
          </p:cNvSpPr>
          <p:nvPr/>
        </p:nvSpPr>
        <p:spPr bwMode="auto">
          <a:xfrm>
            <a:off x="2819400" y="2935288"/>
            <a:ext cx="2628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0000"/>
                </a:solidFill>
                <a:cs typeface="Arial" panose="020B0604020202020204" pitchFamily="34" charset="0"/>
              </a:rPr>
              <a:t>Angle greater than 90⁰ BAD</a:t>
            </a:r>
          </a:p>
        </p:txBody>
      </p:sp>
      <p:grpSp>
        <p:nvGrpSpPr>
          <p:cNvPr id="44036" name="Group 6">
            <a:extLst>
              <a:ext uri="{FF2B5EF4-FFF2-40B4-BE49-F238E27FC236}">
                <a16:creationId xmlns:a16="http://schemas.microsoft.com/office/drawing/2014/main" id="{F2CFB21B-0EFA-4350-996D-F18D8346F919}"/>
              </a:ext>
            </a:extLst>
          </p:cNvPr>
          <p:cNvGrpSpPr>
            <a:grpSpLocks/>
          </p:cNvGrpSpPr>
          <p:nvPr/>
        </p:nvGrpSpPr>
        <p:grpSpPr bwMode="auto">
          <a:xfrm>
            <a:off x="6472238" y="3524250"/>
            <a:ext cx="3357562" cy="2185988"/>
            <a:chOff x="4948237" y="3524250"/>
            <a:chExt cx="3357563" cy="2185987"/>
          </a:xfrm>
        </p:grpSpPr>
        <p:pic>
          <p:nvPicPr>
            <p:cNvPr id="44053" name="Picture 7">
              <a:extLst>
                <a:ext uri="{FF2B5EF4-FFF2-40B4-BE49-F238E27FC236}">
                  <a16:creationId xmlns:a16="http://schemas.microsoft.com/office/drawing/2014/main" id="{5B605D51-58E6-4C26-94AE-6C639DAEAF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999"/>
            <a:stretch>
              <a:fillRect/>
            </a:stretch>
          </p:blipFill>
          <p:spPr bwMode="auto">
            <a:xfrm>
              <a:off x="4948237" y="3524250"/>
              <a:ext cx="3357563"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Connector 22">
              <a:extLst>
                <a:ext uri="{FF2B5EF4-FFF2-40B4-BE49-F238E27FC236}">
                  <a16:creationId xmlns:a16="http://schemas.microsoft.com/office/drawing/2014/main" id="{604A7F83-B7EC-4BA0-A74F-0D86D57A7C67}"/>
                </a:ext>
              </a:extLst>
            </p:cNvPr>
            <p:cNvCxnSpPr/>
            <p:nvPr/>
          </p:nvCxnSpPr>
          <p:spPr>
            <a:xfrm flipH="1" flipV="1">
              <a:off x="5333999" y="4191000"/>
              <a:ext cx="1828801" cy="990600"/>
            </a:xfrm>
            <a:prstGeom prst="line">
              <a:avLst/>
            </a:prstGeom>
            <a:ln w="31750">
              <a:prstDash val="sysDash"/>
            </a:ln>
          </p:spPr>
          <p:style>
            <a:lnRef idx="2">
              <a:schemeClr val="accent2"/>
            </a:lnRef>
            <a:fillRef idx="0">
              <a:schemeClr val="accent2"/>
            </a:fillRef>
            <a:effectRef idx="1">
              <a:schemeClr val="accent2"/>
            </a:effectRef>
            <a:fontRef idx="minor">
              <a:schemeClr val="tx1"/>
            </a:fontRef>
          </p:style>
        </p:cxnSp>
      </p:grpSp>
      <p:grpSp>
        <p:nvGrpSpPr>
          <p:cNvPr id="44037" name="Group 4">
            <a:extLst>
              <a:ext uri="{FF2B5EF4-FFF2-40B4-BE49-F238E27FC236}">
                <a16:creationId xmlns:a16="http://schemas.microsoft.com/office/drawing/2014/main" id="{74D3DA8C-4A10-4897-BB9C-08319CFFC528}"/>
              </a:ext>
            </a:extLst>
          </p:cNvPr>
          <p:cNvGrpSpPr>
            <a:grpSpLocks/>
          </p:cNvGrpSpPr>
          <p:nvPr/>
        </p:nvGrpSpPr>
        <p:grpSpPr bwMode="auto">
          <a:xfrm>
            <a:off x="2895600" y="3529014"/>
            <a:ext cx="2667000" cy="2185987"/>
            <a:chOff x="990600" y="3529012"/>
            <a:chExt cx="2667000" cy="2185716"/>
          </a:xfrm>
        </p:grpSpPr>
        <p:grpSp>
          <p:nvGrpSpPr>
            <p:cNvPr id="44049" name="Group 3">
              <a:extLst>
                <a:ext uri="{FF2B5EF4-FFF2-40B4-BE49-F238E27FC236}">
                  <a16:creationId xmlns:a16="http://schemas.microsoft.com/office/drawing/2014/main" id="{F5C957E4-0615-4849-9D90-A95C41A02373}"/>
                </a:ext>
              </a:extLst>
            </p:cNvPr>
            <p:cNvGrpSpPr>
              <a:grpSpLocks/>
            </p:cNvGrpSpPr>
            <p:nvPr/>
          </p:nvGrpSpPr>
          <p:grpSpPr bwMode="auto">
            <a:xfrm>
              <a:off x="990600" y="3529012"/>
              <a:ext cx="2667000" cy="2185716"/>
              <a:chOff x="990600" y="3505200"/>
              <a:chExt cx="2667000" cy="2154817"/>
            </a:xfrm>
          </p:grpSpPr>
          <p:pic>
            <p:nvPicPr>
              <p:cNvPr id="44051" name="Picture 8">
                <a:extLst>
                  <a:ext uri="{FF2B5EF4-FFF2-40B4-BE49-F238E27FC236}">
                    <a16:creationId xmlns:a16="http://schemas.microsoft.com/office/drawing/2014/main" id="{246D1C36-65A2-491D-AD43-7ACE640B1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4632"/>
              <a:stretch>
                <a:fillRect/>
              </a:stretch>
            </p:blipFill>
            <p:spPr bwMode="auto">
              <a:xfrm>
                <a:off x="990600" y="3505200"/>
                <a:ext cx="2667000" cy="215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Down Arrow 18">
                <a:extLst>
                  <a:ext uri="{FF2B5EF4-FFF2-40B4-BE49-F238E27FC236}">
                    <a16:creationId xmlns:a16="http://schemas.microsoft.com/office/drawing/2014/main" id="{85C34DD2-2C8C-4AB1-B89C-63C4C040E781}"/>
                  </a:ext>
                </a:extLst>
              </p:cNvPr>
              <p:cNvSpPr/>
              <p:nvPr/>
            </p:nvSpPr>
            <p:spPr>
              <a:xfrm rot="20379825">
                <a:off x="1325563" y="4292326"/>
                <a:ext cx="150812" cy="539879"/>
              </a:xfrm>
              <a:prstGeom prst="downArrow">
                <a:avLst>
                  <a:gd name="adj1" fmla="val 35715"/>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solidFill>
                    <a:prstClr val="white"/>
                  </a:solidFill>
                  <a:latin typeface="Calibri" panose="020F0502020204030204"/>
                </a:endParaRPr>
              </a:p>
            </p:txBody>
          </p:sp>
        </p:grpSp>
        <p:cxnSp>
          <p:nvCxnSpPr>
            <p:cNvPr id="26" name="Straight Connector 25">
              <a:extLst>
                <a:ext uri="{FF2B5EF4-FFF2-40B4-BE49-F238E27FC236}">
                  <a16:creationId xmlns:a16="http://schemas.microsoft.com/office/drawing/2014/main" id="{F1A67CD6-E599-43ED-931E-DB073A9A2F4F}"/>
                </a:ext>
              </a:extLst>
            </p:cNvPr>
            <p:cNvCxnSpPr/>
            <p:nvPr/>
          </p:nvCxnSpPr>
          <p:spPr>
            <a:xfrm rot="10800000">
              <a:off x="1524000" y="5105204"/>
              <a:ext cx="1066800" cy="0"/>
            </a:xfrm>
            <a:prstGeom prst="line">
              <a:avLst/>
            </a:prstGeom>
            <a:ln w="31750">
              <a:prstDash val="sysDash"/>
            </a:ln>
          </p:spPr>
          <p:style>
            <a:lnRef idx="2">
              <a:schemeClr val="accent2"/>
            </a:lnRef>
            <a:fillRef idx="0">
              <a:schemeClr val="accent2"/>
            </a:fillRef>
            <a:effectRef idx="1">
              <a:schemeClr val="accent2"/>
            </a:effectRef>
            <a:fontRef idx="minor">
              <a:schemeClr val="tx1"/>
            </a:fontRef>
          </p:style>
        </p:cxnSp>
      </p:grpSp>
      <p:sp>
        <p:nvSpPr>
          <p:cNvPr id="44038" name="Title 1">
            <a:extLst>
              <a:ext uri="{FF2B5EF4-FFF2-40B4-BE49-F238E27FC236}">
                <a16:creationId xmlns:a16="http://schemas.microsoft.com/office/drawing/2014/main" id="{C3B0EC25-3DBF-426E-894D-5ECC8954E2BD}"/>
              </a:ext>
            </a:extLst>
          </p:cNvPr>
          <p:cNvSpPr>
            <a:spLocks noGrp="1"/>
          </p:cNvSpPr>
          <p:nvPr>
            <p:ph type="title"/>
          </p:nvPr>
        </p:nvSpPr>
        <p:spPr>
          <a:xfrm>
            <a:off x="1828800" y="152400"/>
            <a:ext cx="8534400" cy="1143000"/>
          </a:xfrm>
        </p:spPr>
        <p:txBody>
          <a:bodyPr/>
          <a:lstStyle/>
          <a:p>
            <a:r>
              <a:rPr lang="en-US" altLang="en-US" b="1"/>
              <a:t>Strut Orientation:  Horizontal Struts</a:t>
            </a:r>
          </a:p>
        </p:txBody>
      </p:sp>
      <p:sp>
        <p:nvSpPr>
          <p:cNvPr id="44039" name="Content Placeholder 2">
            <a:extLst>
              <a:ext uri="{FF2B5EF4-FFF2-40B4-BE49-F238E27FC236}">
                <a16:creationId xmlns:a16="http://schemas.microsoft.com/office/drawing/2014/main" id="{8933FACE-8B18-44CE-8A0E-24D638DE7B16}"/>
              </a:ext>
            </a:extLst>
          </p:cNvPr>
          <p:cNvSpPr>
            <a:spLocks noGrp="1"/>
          </p:cNvSpPr>
          <p:nvPr>
            <p:ph idx="1"/>
          </p:nvPr>
        </p:nvSpPr>
        <p:spPr>
          <a:xfrm>
            <a:off x="1905000" y="1295400"/>
            <a:ext cx="8382000" cy="1557338"/>
          </a:xfrm>
        </p:spPr>
        <p:txBody>
          <a:bodyPr/>
          <a:lstStyle/>
          <a:p>
            <a:r>
              <a:rPr lang="en-US" altLang="en-US" sz="2400"/>
              <a:t>Terrain and vehicle position may play a role in determining strut placement</a:t>
            </a:r>
          </a:p>
          <a:p>
            <a:r>
              <a:rPr lang="en-US" altLang="en-US" sz="2400"/>
              <a:t>Pay attention to the ground/strut angle. The strut can move if placed at a bad angle.</a:t>
            </a:r>
          </a:p>
        </p:txBody>
      </p:sp>
      <p:sp>
        <p:nvSpPr>
          <p:cNvPr id="2" name="TextBox 1">
            <a:extLst>
              <a:ext uri="{FF2B5EF4-FFF2-40B4-BE49-F238E27FC236}">
                <a16:creationId xmlns:a16="http://schemas.microsoft.com/office/drawing/2014/main" id="{25A18660-B90A-4BFA-8CD5-33521C8C20FB}"/>
              </a:ext>
            </a:extLst>
          </p:cNvPr>
          <p:cNvSpPr txBox="1"/>
          <p:nvPr/>
        </p:nvSpPr>
        <p:spPr>
          <a:xfrm>
            <a:off x="2828926" y="6084888"/>
            <a:ext cx="2676525" cy="646112"/>
          </a:xfrm>
          <a:prstGeom prst="rect">
            <a:avLst/>
          </a:prstGeom>
          <a:noFill/>
        </p:spPr>
        <p:txBody>
          <a:bodyPr>
            <a:spAutoFit/>
          </a:bodyPr>
          <a:lstStyle/>
          <a:p>
            <a:pPr algn="ct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Strut may swing out when strap is tightened </a:t>
            </a:r>
          </a:p>
        </p:txBody>
      </p:sp>
      <p:sp>
        <p:nvSpPr>
          <p:cNvPr id="16" name="TextBox 15">
            <a:extLst>
              <a:ext uri="{FF2B5EF4-FFF2-40B4-BE49-F238E27FC236}">
                <a16:creationId xmlns:a16="http://schemas.microsoft.com/office/drawing/2014/main" id="{3F123EEB-392F-42EB-88ED-54B3E9DAF159}"/>
              </a:ext>
            </a:extLst>
          </p:cNvPr>
          <p:cNvSpPr txBox="1"/>
          <p:nvPr/>
        </p:nvSpPr>
        <p:spPr>
          <a:xfrm>
            <a:off x="6562725" y="6105526"/>
            <a:ext cx="3176588" cy="646113"/>
          </a:xfrm>
          <a:prstGeom prst="rect">
            <a:avLst/>
          </a:prstGeom>
          <a:noFill/>
        </p:spPr>
        <p:txBody>
          <a:bodyPr>
            <a:spAutoFit/>
          </a:bodyPr>
          <a:lstStyle/>
          <a:p>
            <a:pPr algn="ct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Strut should bear into ground when strap is tightened</a:t>
            </a:r>
          </a:p>
        </p:txBody>
      </p:sp>
      <p:cxnSp>
        <p:nvCxnSpPr>
          <p:cNvPr id="9" name="Straight Connector 8">
            <a:extLst>
              <a:ext uri="{FF2B5EF4-FFF2-40B4-BE49-F238E27FC236}">
                <a16:creationId xmlns:a16="http://schemas.microsoft.com/office/drawing/2014/main" id="{7F023148-36A8-4091-992E-1D6E843D0EE6}"/>
              </a:ext>
            </a:extLst>
          </p:cNvPr>
          <p:cNvCxnSpPr>
            <a:cxnSpLocks/>
          </p:cNvCxnSpPr>
          <p:nvPr/>
        </p:nvCxnSpPr>
        <p:spPr>
          <a:xfrm flipV="1">
            <a:off x="5329238" y="5167314"/>
            <a:ext cx="533400" cy="90487"/>
          </a:xfrm>
          <a:prstGeom prst="line">
            <a:avLst/>
          </a:prstGeom>
          <a:ln>
            <a:solidFill>
              <a:srgbClr val="9BA0B6"/>
            </a:solidFill>
          </a:ln>
        </p:spPr>
        <p:style>
          <a:lnRef idx="3">
            <a:schemeClr val="accent1"/>
          </a:lnRef>
          <a:fillRef idx="0">
            <a:schemeClr val="accent1"/>
          </a:fillRef>
          <a:effectRef idx="2">
            <a:schemeClr val="accent1"/>
          </a:effectRef>
          <a:fontRef idx="minor">
            <a:schemeClr val="tx1"/>
          </a:fontRef>
        </p:style>
      </p:cxnSp>
      <p:cxnSp>
        <p:nvCxnSpPr>
          <p:cNvPr id="27" name="Straight Connector 26">
            <a:extLst>
              <a:ext uri="{FF2B5EF4-FFF2-40B4-BE49-F238E27FC236}">
                <a16:creationId xmlns:a16="http://schemas.microsoft.com/office/drawing/2014/main" id="{C11DCE37-8165-463F-A9AC-F6A64B501D0B}"/>
              </a:ext>
            </a:extLst>
          </p:cNvPr>
          <p:cNvCxnSpPr>
            <a:cxnSpLocks/>
          </p:cNvCxnSpPr>
          <p:nvPr/>
        </p:nvCxnSpPr>
        <p:spPr>
          <a:xfrm flipV="1">
            <a:off x="9566275" y="5105400"/>
            <a:ext cx="649288" cy="109538"/>
          </a:xfrm>
          <a:prstGeom prst="line">
            <a:avLst/>
          </a:prstGeom>
          <a:ln>
            <a:solidFill>
              <a:srgbClr val="9BA0B6"/>
            </a:solidFill>
          </a:ln>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C8790A7F-6369-421F-934A-97E9D39172E0}"/>
              </a:ext>
            </a:extLst>
          </p:cNvPr>
          <p:cNvCxnSpPr>
            <a:cxnSpLocks/>
          </p:cNvCxnSpPr>
          <p:nvPr/>
        </p:nvCxnSpPr>
        <p:spPr>
          <a:xfrm flipH="1" flipV="1">
            <a:off x="4881563" y="4005263"/>
            <a:ext cx="711200" cy="1162050"/>
          </a:xfrm>
          <a:prstGeom prst="straightConnector1">
            <a:avLst/>
          </a:prstGeom>
          <a:ln>
            <a:solidFill>
              <a:srgbClr val="C4C227"/>
            </a:solidFill>
            <a:tailEnd type="triangle"/>
          </a:ln>
        </p:spPr>
        <p:style>
          <a:lnRef idx="3">
            <a:schemeClr val="accent1"/>
          </a:lnRef>
          <a:fillRef idx="0">
            <a:schemeClr val="accent1"/>
          </a:fillRef>
          <a:effectRef idx="2">
            <a:schemeClr val="accent1"/>
          </a:effectRef>
          <a:fontRef idx="minor">
            <a:schemeClr val="tx1"/>
          </a:fontRef>
        </p:style>
      </p:cxnSp>
      <p:cxnSp>
        <p:nvCxnSpPr>
          <p:cNvPr id="35" name="Straight Connector 34">
            <a:extLst>
              <a:ext uri="{FF2B5EF4-FFF2-40B4-BE49-F238E27FC236}">
                <a16:creationId xmlns:a16="http://schemas.microsoft.com/office/drawing/2014/main" id="{52D6484B-3132-48E9-B4B2-D0C603A4EF23}"/>
              </a:ext>
            </a:extLst>
          </p:cNvPr>
          <p:cNvCxnSpPr>
            <a:cxnSpLocks/>
          </p:cNvCxnSpPr>
          <p:nvPr/>
        </p:nvCxnSpPr>
        <p:spPr bwMode="auto">
          <a:xfrm flipH="1" flipV="1">
            <a:off x="5043489" y="4987925"/>
            <a:ext cx="549275" cy="160338"/>
          </a:xfrm>
          <a:prstGeom prst="line">
            <a:avLst/>
          </a:prstGeom>
          <a:ln w="31750">
            <a:prstDash val="sysDash"/>
          </a:ln>
        </p:spPr>
        <p:style>
          <a:lnRef idx="2">
            <a:schemeClr val="accent2"/>
          </a:lnRef>
          <a:fillRef idx="0">
            <a:schemeClr val="accent2"/>
          </a:fillRef>
          <a:effectRef idx="1">
            <a:schemeClr val="accent2"/>
          </a:effectRef>
          <a:fontRef idx="minor">
            <a:schemeClr val="tx1"/>
          </a:fontRef>
        </p:style>
      </p:cxnSp>
      <p:cxnSp>
        <p:nvCxnSpPr>
          <p:cNvPr id="37" name="Straight Arrow Connector 36">
            <a:extLst>
              <a:ext uri="{FF2B5EF4-FFF2-40B4-BE49-F238E27FC236}">
                <a16:creationId xmlns:a16="http://schemas.microsoft.com/office/drawing/2014/main" id="{1B7AFAB5-9954-4D35-B094-5BF2C0B0869A}"/>
              </a:ext>
            </a:extLst>
          </p:cNvPr>
          <p:cNvCxnSpPr>
            <a:cxnSpLocks/>
          </p:cNvCxnSpPr>
          <p:nvPr/>
        </p:nvCxnSpPr>
        <p:spPr>
          <a:xfrm flipH="1" flipV="1">
            <a:off x="9072564" y="3886200"/>
            <a:ext cx="782637" cy="1258888"/>
          </a:xfrm>
          <a:prstGeom prst="straightConnector1">
            <a:avLst/>
          </a:prstGeom>
          <a:ln>
            <a:solidFill>
              <a:srgbClr val="C4C227"/>
            </a:solidFill>
            <a:tailEnd type="triangle"/>
          </a:ln>
        </p:spPr>
        <p:style>
          <a:lnRef idx="3">
            <a:schemeClr val="accent1"/>
          </a:lnRef>
          <a:fillRef idx="0">
            <a:schemeClr val="accent1"/>
          </a:fillRef>
          <a:effectRef idx="2">
            <a:schemeClr val="accent1"/>
          </a:effectRef>
          <a:fontRef idx="minor">
            <a:schemeClr val="tx1"/>
          </a:fontRef>
        </p:style>
      </p:cxnSp>
      <p:cxnSp>
        <p:nvCxnSpPr>
          <p:cNvPr id="38" name="Straight Connector 37">
            <a:extLst>
              <a:ext uri="{FF2B5EF4-FFF2-40B4-BE49-F238E27FC236}">
                <a16:creationId xmlns:a16="http://schemas.microsoft.com/office/drawing/2014/main" id="{4B2AB1B4-0E0B-4E6E-9134-3F97B268F1A1}"/>
              </a:ext>
            </a:extLst>
          </p:cNvPr>
          <p:cNvCxnSpPr>
            <a:cxnSpLocks/>
          </p:cNvCxnSpPr>
          <p:nvPr/>
        </p:nvCxnSpPr>
        <p:spPr bwMode="auto">
          <a:xfrm flipH="1" flipV="1">
            <a:off x="9296400" y="4884738"/>
            <a:ext cx="558800" cy="241300"/>
          </a:xfrm>
          <a:prstGeom prst="line">
            <a:avLst/>
          </a:prstGeom>
          <a:ln w="31750">
            <a:prstDash val="sysDash"/>
          </a:ln>
        </p:spPr>
        <p:style>
          <a:lnRef idx="2">
            <a:schemeClr val="accent2"/>
          </a:lnRef>
          <a:fillRef idx="0">
            <a:schemeClr val="accent2"/>
          </a:fillRef>
          <a:effectRef idx="1">
            <a:schemeClr val="accent2"/>
          </a:effectRef>
          <a:fontRef idx="minor">
            <a:schemeClr val="tx1"/>
          </a:fontRef>
        </p:style>
      </p:cxnSp>
      <p:pic>
        <p:nvPicPr>
          <p:cNvPr id="24" name="Picture 2">
            <a:extLst>
              <a:ext uri="{FF2B5EF4-FFF2-40B4-BE49-F238E27FC236}">
                <a16:creationId xmlns:a16="http://schemas.microsoft.com/office/drawing/2014/main" id="{EF0B1C3E-47E0-4F58-ABB9-A888CBB7B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44192CD5-3612-4F27-8DEA-1939CBCD9BBA}"/>
              </a:ext>
            </a:extLst>
          </p:cNvPr>
          <p:cNvSpPr>
            <a:spLocks noGrp="1"/>
          </p:cNvSpPr>
          <p:nvPr>
            <p:ph type="ctrTitle"/>
          </p:nvPr>
        </p:nvSpPr>
        <p:spPr>
          <a:xfrm>
            <a:off x="2209800" y="1600201"/>
            <a:ext cx="7772400" cy="1470025"/>
          </a:xfrm>
        </p:spPr>
        <p:txBody>
          <a:bodyPr/>
          <a:lstStyle/>
          <a:p>
            <a:r>
              <a:rPr lang="en-US" altLang="en-US" sz="7200" b="1"/>
              <a:t>Part I:</a:t>
            </a:r>
          </a:p>
        </p:txBody>
      </p:sp>
      <p:sp>
        <p:nvSpPr>
          <p:cNvPr id="3" name="Subtitle 2">
            <a:extLst>
              <a:ext uri="{FF2B5EF4-FFF2-40B4-BE49-F238E27FC236}">
                <a16:creationId xmlns:a16="http://schemas.microsoft.com/office/drawing/2014/main" id="{278E829C-4837-4923-86A5-C84DFC4BE3A7}"/>
              </a:ext>
            </a:extLst>
          </p:cNvPr>
          <p:cNvSpPr>
            <a:spLocks noGrp="1"/>
          </p:cNvSpPr>
          <p:nvPr>
            <p:ph type="subTitle" idx="1"/>
          </p:nvPr>
        </p:nvSpPr>
        <p:spPr>
          <a:xfrm>
            <a:off x="2895600" y="3355975"/>
            <a:ext cx="6400800" cy="1752600"/>
          </a:xfrm>
        </p:spPr>
        <p:txBody>
          <a:bodyPr/>
          <a:lstStyle/>
          <a:p>
            <a:pPr>
              <a:defRPr/>
            </a:pPr>
            <a:r>
              <a:rPr lang="en-US" altLang="en-US" sz="4400" dirty="0"/>
              <a:t>Basic Strut Information</a:t>
            </a:r>
          </a:p>
        </p:txBody>
      </p:sp>
      <p:pic>
        <p:nvPicPr>
          <p:cNvPr id="5" name="Picture 2">
            <a:extLst>
              <a:ext uri="{FF2B5EF4-FFF2-40B4-BE49-F238E27FC236}">
                <a16:creationId xmlns:a16="http://schemas.microsoft.com/office/drawing/2014/main" id="{619751D1-AC47-4BAE-BADA-8B095848D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25631812-845B-4307-ABC6-9A1EB333047E}"/>
              </a:ext>
            </a:extLst>
          </p:cNvPr>
          <p:cNvSpPr>
            <a:spLocks noGrp="1"/>
          </p:cNvSpPr>
          <p:nvPr>
            <p:ph type="title"/>
          </p:nvPr>
        </p:nvSpPr>
        <p:spPr>
          <a:xfrm>
            <a:off x="1981200" y="152400"/>
            <a:ext cx="8229600" cy="1143000"/>
          </a:xfrm>
        </p:spPr>
        <p:txBody>
          <a:bodyPr/>
          <a:lstStyle/>
          <a:p>
            <a:r>
              <a:rPr lang="en-US" altLang="en-US" b="1"/>
              <a:t>Strut Orientation:  Vertical Struts</a:t>
            </a:r>
          </a:p>
        </p:txBody>
      </p:sp>
      <p:sp>
        <p:nvSpPr>
          <p:cNvPr id="45059" name="Content Placeholder 2">
            <a:extLst>
              <a:ext uri="{FF2B5EF4-FFF2-40B4-BE49-F238E27FC236}">
                <a16:creationId xmlns:a16="http://schemas.microsoft.com/office/drawing/2014/main" id="{CE7A8BBC-876D-4BB5-BA0E-7AAAFE606C8E}"/>
              </a:ext>
            </a:extLst>
          </p:cNvPr>
          <p:cNvSpPr>
            <a:spLocks noGrp="1"/>
          </p:cNvSpPr>
          <p:nvPr>
            <p:ph idx="1"/>
          </p:nvPr>
        </p:nvSpPr>
        <p:spPr>
          <a:xfrm>
            <a:off x="1676400" y="1219200"/>
            <a:ext cx="4038600" cy="3124200"/>
          </a:xfrm>
        </p:spPr>
        <p:txBody>
          <a:bodyPr/>
          <a:lstStyle/>
          <a:p>
            <a:r>
              <a:rPr lang="en-US" altLang="en-US" sz="2000"/>
              <a:t>Less equipment</a:t>
            </a:r>
          </a:p>
          <a:p>
            <a:endParaRPr lang="en-US" altLang="en-US" sz="2000"/>
          </a:p>
          <a:p>
            <a:r>
              <a:rPr lang="en-US" altLang="en-US" sz="2000"/>
              <a:t>Less time</a:t>
            </a:r>
          </a:p>
          <a:p>
            <a:endParaRPr lang="en-US" altLang="en-US" sz="2000"/>
          </a:p>
          <a:p>
            <a:r>
              <a:rPr lang="en-US" altLang="en-US" sz="2000"/>
              <a:t>Minimizes load on strut</a:t>
            </a:r>
          </a:p>
          <a:p>
            <a:endParaRPr lang="en-US" altLang="en-US" sz="2000"/>
          </a:p>
          <a:p>
            <a:r>
              <a:rPr lang="en-US" altLang="en-US" sz="2000"/>
              <a:t>On flat ground a vertical strut will most likely not need a base strap </a:t>
            </a:r>
          </a:p>
        </p:txBody>
      </p:sp>
      <p:pic>
        <p:nvPicPr>
          <p:cNvPr id="45060" name="Picture 2">
            <a:extLst>
              <a:ext uri="{FF2B5EF4-FFF2-40B4-BE49-F238E27FC236}">
                <a16:creationId xmlns:a16="http://schemas.microsoft.com/office/drawing/2014/main" id="{D7E55F74-59F8-4C78-82D5-57FBDBF91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67"/>
          <a:stretch>
            <a:fillRect/>
          </a:stretch>
        </p:blipFill>
        <p:spPr bwMode="auto">
          <a:xfrm>
            <a:off x="5715000" y="1447800"/>
            <a:ext cx="4724400"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Content Placeholder 2">
            <a:extLst>
              <a:ext uri="{FF2B5EF4-FFF2-40B4-BE49-F238E27FC236}">
                <a16:creationId xmlns:a16="http://schemas.microsoft.com/office/drawing/2014/main" id="{00F5EB5F-F68D-475D-9041-65E7C24EF6E4}"/>
              </a:ext>
            </a:extLst>
          </p:cNvPr>
          <p:cNvSpPr txBox="1">
            <a:spLocks/>
          </p:cNvSpPr>
          <p:nvPr/>
        </p:nvSpPr>
        <p:spPr bwMode="auto">
          <a:xfrm>
            <a:off x="1676400" y="4343400"/>
            <a:ext cx="9067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Aft>
                <a:spcPct val="0"/>
              </a:spcAft>
            </a:pPr>
            <a:r>
              <a:rPr lang="en-US" altLang="en-US" sz="2000">
                <a:solidFill>
                  <a:prstClr val="white"/>
                </a:solidFill>
                <a:cs typeface="Arial" panose="020B0604020202020204" pitchFamily="34" charset="0"/>
              </a:rPr>
              <a:t>The name of the game is </a:t>
            </a:r>
            <a:r>
              <a:rPr lang="en-US" altLang="en-US" sz="2000">
                <a:solidFill>
                  <a:srgbClr val="FFFF00"/>
                </a:solidFill>
                <a:cs typeface="Arial" panose="020B0604020202020204" pitchFamily="34" charset="0"/>
              </a:rPr>
              <a:t>COUNTERACTING FORCES. </a:t>
            </a:r>
            <a:r>
              <a:rPr lang="en-US" altLang="en-US" sz="2000">
                <a:solidFill>
                  <a:prstClr val="white"/>
                </a:solidFill>
                <a:cs typeface="Arial" panose="020B0604020202020204" pitchFamily="34" charset="0"/>
              </a:rPr>
              <a:t>If you do attach any base restraints, they must be placed as a pair working in </a:t>
            </a:r>
            <a:r>
              <a:rPr lang="en-US" altLang="en-US" sz="2000">
                <a:solidFill>
                  <a:srgbClr val="FFFF00"/>
                </a:solidFill>
                <a:cs typeface="Arial" panose="020B0604020202020204" pitchFamily="34" charset="0"/>
              </a:rPr>
              <a:t>COUNTERACTING DIRECTIONS</a:t>
            </a:r>
            <a:r>
              <a:rPr lang="en-US" altLang="en-US" sz="2000">
                <a:solidFill>
                  <a:prstClr val="black"/>
                </a:solidFill>
                <a:cs typeface="Arial" panose="020B0604020202020204" pitchFamily="34" charset="0"/>
              </a:rPr>
              <a:t> </a:t>
            </a:r>
            <a:r>
              <a:rPr lang="en-US" altLang="en-US" sz="2000">
                <a:solidFill>
                  <a:prstClr val="white"/>
                </a:solidFill>
                <a:cs typeface="Arial" panose="020B0604020202020204" pitchFamily="34" charset="0"/>
              </a:rPr>
              <a:t>to prevent strut base movement</a:t>
            </a:r>
          </a:p>
          <a:p>
            <a:pPr eaLnBrk="0" fontAlgn="base" hangingPunct="0">
              <a:spcAft>
                <a:spcPct val="0"/>
              </a:spcAft>
            </a:pPr>
            <a:endParaRPr lang="en-US" altLang="en-US" sz="2000">
              <a:solidFill>
                <a:prstClr val="white"/>
              </a:solidFill>
              <a:cs typeface="Arial" panose="020B0604020202020204" pitchFamily="34" charset="0"/>
            </a:endParaRPr>
          </a:p>
          <a:p>
            <a:pPr eaLnBrk="0" fontAlgn="base" hangingPunct="0">
              <a:spcAft>
                <a:spcPct val="0"/>
              </a:spcAft>
            </a:pPr>
            <a:r>
              <a:rPr lang="en-US" altLang="en-US" sz="2000">
                <a:solidFill>
                  <a:prstClr val="white"/>
                </a:solidFill>
                <a:cs typeface="Arial" panose="020B0604020202020204" pitchFamily="34" charset="0"/>
              </a:rPr>
              <a:t>Base stakes may not be necessary, but are a good idea to prevent base shifting</a:t>
            </a:r>
          </a:p>
          <a:p>
            <a:pPr eaLnBrk="0" fontAlgn="base" hangingPunct="0">
              <a:spcAft>
                <a:spcPct val="0"/>
              </a:spcAft>
            </a:pPr>
            <a:endParaRPr lang="en-US" altLang="en-US" sz="2000">
              <a:solidFill>
                <a:prstClr val="white"/>
              </a:solidFill>
              <a:cs typeface="Arial" panose="020B0604020202020204" pitchFamily="34" charset="0"/>
            </a:endParaRPr>
          </a:p>
          <a:p>
            <a:pPr eaLnBrk="0" fontAlgn="base" hangingPunct="0">
              <a:spcAft>
                <a:spcPct val="0"/>
              </a:spcAft>
            </a:pPr>
            <a:r>
              <a:rPr lang="en-US" altLang="en-US" sz="2000">
                <a:solidFill>
                  <a:prstClr val="white"/>
                </a:solidFill>
                <a:cs typeface="Arial" panose="020B0604020202020204" pitchFamily="34" charset="0"/>
              </a:rPr>
              <a:t>Control shift or sway of object with stakes and/or tie-lines</a:t>
            </a:r>
          </a:p>
        </p:txBody>
      </p:sp>
      <p:pic>
        <p:nvPicPr>
          <p:cNvPr id="7" name="Picture 2">
            <a:extLst>
              <a:ext uri="{FF2B5EF4-FFF2-40B4-BE49-F238E27FC236}">
                <a16:creationId xmlns:a16="http://schemas.microsoft.com/office/drawing/2014/main" id="{DB0B8A28-A120-4AAC-9DDE-0653AA844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7AB14DD5-BB2F-4956-ADC9-6FA730E207F8}"/>
              </a:ext>
            </a:extLst>
          </p:cNvPr>
          <p:cNvSpPr>
            <a:spLocks noGrp="1"/>
          </p:cNvSpPr>
          <p:nvPr>
            <p:ph type="title"/>
          </p:nvPr>
        </p:nvSpPr>
        <p:spPr/>
        <p:txBody>
          <a:bodyPr/>
          <a:lstStyle/>
          <a:p>
            <a:r>
              <a:rPr lang="en-US" altLang="en-US" b="1"/>
              <a:t>Envision 3D Stabilization</a:t>
            </a:r>
          </a:p>
        </p:txBody>
      </p:sp>
      <p:sp>
        <p:nvSpPr>
          <p:cNvPr id="46083" name="Content Placeholder 2">
            <a:extLst>
              <a:ext uri="{FF2B5EF4-FFF2-40B4-BE49-F238E27FC236}">
                <a16:creationId xmlns:a16="http://schemas.microsoft.com/office/drawing/2014/main" id="{B5C10501-AC14-4434-A3ED-DA56CCC69F87}"/>
              </a:ext>
            </a:extLst>
          </p:cNvPr>
          <p:cNvSpPr>
            <a:spLocks noGrp="1"/>
          </p:cNvSpPr>
          <p:nvPr>
            <p:ph idx="1"/>
          </p:nvPr>
        </p:nvSpPr>
        <p:spPr>
          <a:xfrm>
            <a:off x="1981200" y="1600200"/>
            <a:ext cx="8229600" cy="4876800"/>
          </a:xfrm>
        </p:spPr>
        <p:txBody>
          <a:bodyPr/>
          <a:lstStyle/>
          <a:p>
            <a:r>
              <a:rPr lang="en-US" altLang="en-US"/>
              <a:t>Look at the big picture— rotation, sliding, tipping, etc. </a:t>
            </a:r>
          </a:p>
          <a:p>
            <a:r>
              <a:rPr lang="en-US" altLang="en-US"/>
              <a:t>For example, often times we’ll focus on a side resting car tipping to the wheels or to the roof and not consider twist or slide  </a:t>
            </a:r>
          </a:p>
          <a:p>
            <a:r>
              <a:rPr lang="en-US" altLang="en-US"/>
              <a:t>View from all directions—where is the possible movement? </a:t>
            </a:r>
          </a:p>
          <a:p>
            <a:r>
              <a:rPr lang="en-US" altLang="en-US"/>
              <a:t>Use stakes, pickets, tie lines, etc. to prevent movement</a:t>
            </a:r>
          </a:p>
        </p:txBody>
      </p:sp>
      <p:pic>
        <p:nvPicPr>
          <p:cNvPr id="5" name="Picture 2">
            <a:extLst>
              <a:ext uri="{FF2B5EF4-FFF2-40B4-BE49-F238E27FC236}">
                <a16:creationId xmlns:a16="http://schemas.microsoft.com/office/drawing/2014/main" id="{9203080D-BA40-47D9-ADBF-58225A2C1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34">
            <a:extLst>
              <a:ext uri="{FF2B5EF4-FFF2-40B4-BE49-F238E27FC236}">
                <a16:creationId xmlns:a16="http://schemas.microsoft.com/office/drawing/2014/main" id="{E66355B2-781E-46DC-9B10-8B44A59AAD08}"/>
              </a:ext>
            </a:extLst>
          </p:cNvPr>
          <p:cNvGrpSpPr>
            <a:grpSpLocks/>
          </p:cNvGrpSpPr>
          <p:nvPr/>
        </p:nvGrpSpPr>
        <p:grpSpPr bwMode="auto">
          <a:xfrm>
            <a:off x="3638550" y="2133600"/>
            <a:ext cx="5106988" cy="2940050"/>
            <a:chOff x="990600" y="2514600"/>
            <a:chExt cx="7542422" cy="4343400"/>
          </a:xfrm>
        </p:grpSpPr>
        <p:pic>
          <p:nvPicPr>
            <p:cNvPr id="47111" name="Picture 2">
              <a:extLst>
                <a:ext uri="{FF2B5EF4-FFF2-40B4-BE49-F238E27FC236}">
                  <a16:creationId xmlns:a16="http://schemas.microsoft.com/office/drawing/2014/main" id="{8CE6DB5F-8C61-4F05-B678-C61F78527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733800"/>
              <a:ext cx="363219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4">
              <a:extLst>
                <a:ext uri="{FF2B5EF4-FFF2-40B4-BE49-F238E27FC236}">
                  <a16:creationId xmlns:a16="http://schemas.microsoft.com/office/drawing/2014/main" id="{6DB737CB-C85D-4609-B770-DFF234ED7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352800"/>
              <a:ext cx="72432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4">
              <a:extLst>
                <a:ext uri="{FF2B5EF4-FFF2-40B4-BE49-F238E27FC236}">
                  <a16:creationId xmlns:a16="http://schemas.microsoft.com/office/drawing/2014/main" id="{05A998EB-09BF-4047-8901-6D4D4972B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514600"/>
              <a:ext cx="72432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4">
              <a:extLst>
                <a:ext uri="{FF2B5EF4-FFF2-40B4-BE49-F238E27FC236}">
                  <a16:creationId xmlns:a16="http://schemas.microsoft.com/office/drawing/2014/main" id="{F0669F53-B3CD-42EA-9291-E8A1CD949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953000"/>
              <a:ext cx="72432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4">
              <a:extLst>
                <a:ext uri="{FF2B5EF4-FFF2-40B4-BE49-F238E27FC236}">
                  <a16:creationId xmlns:a16="http://schemas.microsoft.com/office/drawing/2014/main" id="{BF4292C4-D173-47E9-B01B-59091E509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6029325"/>
              <a:ext cx="72432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25613CB6-3500-4D71-AFFC-FAB6AC58BEDA}"/>
                </a:ext>
              </a:extLst>
            </p:cNvPr>
            <p:cNvCxnSpPr/>
            <p:nvPr/>
          </p:nvCxnSpPr>
          <p:spPr>
            <a:xfrm>
              <a:off x="1525158" y="3961619"/>
              <a:ext cx="989401" cy="0"/>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cxnSp>
          <p:nvCxnSpPr>
            <p:cNvPr id="16" name="Straight Connector 15">
              <a:extLst>
                <a:ext uri="{FF2B5EF4-FFF2-40B4-BE49-F238E27FC236}">
                  <a16:creationId xmlns:a16="http://schemas.microsoft.com/office/drawing/2014/main" id="{E321808A-D403-49C3-AB0E-B17420289A84}"/>
                </a:ext>
              </a:extLst>
            </p:cNvPr>
            <p:cNvCxnSpPr/>
            <p:nvPr/>
          </p:nvCxnSpPr>
          <p:spPr>
            <a:xfrm rot="5400000" flipH="1" flipV="1">
              <a:off x="5257617" y="3504317"/>
              <a:ext cx="457323" cy="152395"/>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cxnSp>
          <p:nvCxnSpPr>
            <p:cNvPr id="20" name="Straight Connector 19">
              <a:extLst>
                <a:ext uri="{FF2B5EF4-FFF2-40B4-BE49-F238E27FC236}">
                  <a16:creationId xmlns:a16="http://schemas.microsoft.com/office/drawing/2014/main" id="{C55A17A2-B63B-4733-A3C2-ACC831E7FF12}"/>
                </a:ext>
              </a:extLst>
            </p:cNvPr>
            <p:cNvCxnSpPr/>
            <p:nvPr/>
          </p:nvCxnSpPr>
          <p:spPr>
            <a:xfrm>
              <a:off x="5792241" y="5410982"/>
              <a:ext cx="1141797" cy="0"/>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cxnSp>
          <p:nvCxnSpPr>
            <p:cNvPr id="23" name="Straight Connector 22">
              <a:extLst>
                <a:ext uri="{FF2B5EF4-FFF2-40B4-BE49-F238E27FC236}">
                  <a16:creationId xmlns:a16="http://schemas.microsoft.com/office/drawing/2014/main" id="{7D81CB80-2B38-414E-BDE9-F57BDDE55AB5}"/>
                </a:ext>
              </a:extLst>
            </p:cNvPr>
            <p:cNvCxnSpPr/>
            <p:nvPr/>
          </p:nvCxnSpPr>
          <p:spPr>
            <a:xfrm rot="5400000">
              <a:off x="2362061" y="5715876"/>
              <a:ext cx="684813" cy="75026"/>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sp>
          <p:nvSpPr>
            <p:cNvPr id="26" name="Circular Arrow 25">
              <a:extLst>
                <a:ext uri="{FF2B5EF4-FFF2-40B4-BE49-F238E27FC236}">
                  <a16:creationId xmlns:a16="http://schemas.microsoft.com/office/drawing/2014/main" id="{6C20D1F9-37E0-47E5-94F1-D51E14E11D86}"/>
                </a:ext>
              </a:extLst>
            </p:cNvPr>
            <p:cNvSpPr/>
            <p:nvPr/>
          </p:nvSpPr>
          <p:spPr>
            <a:xfrm flipV="1">
              <a:off x="3428933" y="3734129"/>
              <a:ext cx="1598984" cy="1662782"/>
            </a:xfrm>
            <a:prstGeom prst="circularArrow">
              <a:avLst>
                <a:gd name="adj1" fmla="val 6023"/>
                <a:gd name="adj2" fmla="val 1214990"/>
                <a:gd name="adj3" fmla="val 8006311"/>
                <a:gd name="adj4" fmla="val 10800000"/>
                <a:gd name="adj5" fmla="val 1250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30" name="Down Arrow 29">
              <a:extLst>
                <a:ext uri="{FF2B5EF4-FFF2-40B4-BE49-F238E27FC236}">
                  <a16:creationId xmlns:a16="http://schemas.microsoft.com/office/drawing/2014/main" id="{CEB4AA77-08A5-42E4-9F80-023AAEBD0A94}"/>
                </a:ext>
              </a:extLst>
            </p:cNvPr>
            <p:cNvSpPr/>
            <p:nvPr/>
          </p:nvSpPr>
          <p:spPr>
            <a:xfrm rot="11970155">
              <a:off x="5131077" y="3063388"/>
              <a:ext cx="199288" cy="642598"/>
            </a:xfrm>
            <a:prstGeom prst="downArrow">
              <a:avLst>
                <a:gd name="adj1" fmla="val 35715"/>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31" name="Down Arrow 30">
              <a:extLst>
                <a:ext uri="{FF2B5EF4-FFF2-40B4-BE49-F238E27FC236}">
                  <a16:creationId xmlns:a16="http://schemas.microsoft.com/office/drawing/2014/main" id="{BF4AC563-3555-4192-BFC7-280A40D2851A}"/>
                </a:ext>
              </a:extLst>
            </p:cNvPr>
            <p:cNvSpPr/>
            <p:nvPr/>
          </p:nvSpPr>
          <p:spPr>
            <a:xfrm rot="5400000">
              <a:off x="2051480" y="3435206"/>
              <a:ext cx="199345" cy="642407"/>
            </a:xfrm>
            <a:prstGeom prst="downArrow">
              <a:avLst>
                <a:gd name="adj1" fmla="val 35715"/>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32" name="Down Arrow 31">
              <a:extLst>
                <a:ext uri="{FF2B5EF4-FFF2-40B4-BE49-F238E27FC236}">
                  <a16:creationId xmlns:a16="http://schemas.microsoft.com/office/drawing/2014/main" id="{FFCAEBCC-8DF1-4DC3-B0CB-CA552D3BA7A0}"/>
                </a:ext>
              </a:extLst>
            </p:cNvPr>
            <p:cNvSpPr/>
            <p:nvPr/>
          </p:nvSpPr>
          <p:spPr>
            <a:xfrm rot="402805">
              <a:off x="2324650" y="5420363"/>
              <a:ext cx="196942" cy="642598"/>
            </a:xfrm>
            <a:prstGeom prst="downArrow">
              <a:avLst>
                <a:gd name="adj1" fmla="val 35715"/>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33" name="Down Arrow 32">
              <a:extLst>
                <a:ext uri="{FF2B5EF4-FFF2-40B4-BE49-F238E27FC236}">
                  <a16:creationId xmlns:a16="http://schemas.microsoft.com/office/drawing/2014/main" id="{D4C532C2-7246-47DC-BE48-77BA29D3BE9E}"/>
                </a:ext>
              </a:extLst>
            </p:cNvPr>
            <p:cNvSpPr/>
            <p:nvPr/>
          </p:nvSpPr>
          <p:spPr>
            <a:xfrm rot="16200000">
              <a:off x="6088797" y="5264500"/>
              <a:ext cx="199345" cy="642407"/>
            </a:xfrm>
            <a:prstGeom prst="downArrow">
              <a:avLst>
                <a:gd name="adj1" fmla="val 35715"/>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47125" name="Rectangle 33">
              <a:extLst>
                <a:ext uri="{FF2B5EF4-FFF2-40B4-BE49-F238E27FC236}">
                  <a16:creationId xmlns:a16="http://schemas.microsoft.com/office/drawing/2014/main" id="{BF71A959-825D-48D4-9C94-AA2ADBD53C7E}"/>
                </a:ext>
              </a:extLst>
            </p:cNvPr>
            <p:cNvSpPr>
              <a:spLocks noChangeArrowheads="1"/>
            </p:cNvSpPr>
            <p:nvPr/>
          </p:nvSpPr>
          <p:spPr bwMode="auto">
            <a:xfrm>
              <a:off x="6172200" y="3810000"/>
              <a:ext cx="2360822" cy="68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b="1">
                  <a:solidFill>
                    <a:srgbClr val="FF0000"/>
                  </a:solidFill>
                  <a:cs typeface="Arial" panose="020B0604020202020204" pitchFamily="34" charset="0"/>
                </a:rPr>
                <a:t>UNSTABLE!</a:t>
              </a:r>
            </a:p>
          </p:txBody>
        </p:sp>
      </p:grpSp>
      <p:sp>
        <p:nvSpPr>
          <p:cNvPr id="47107" name="Title 1">
            <a:extLst>
              <a:ext uri="{FF2B5EF4-FFF2-40B4-BE49-F238E27FC236}">
                <a16:creationId xmlns:a16="http://schemas.microsoft.com/office/drawing/2014/main" id="{4E90E04C-64B6-48BA-AB66-FBC0D88EA2E7}"/>
              </a:ext>
            </a:extLst>
          </p:cNvPr>
          <p:cNvSpPr>
            <a:spLocks noGrp="1"/>
          </p:cNvSpPr>
          <p:nvPr>
            <p:ph type="title"/>
          </p:nvPr>
        </p:nvSpPr>
        <p:spPr>
          <a:xfrm>
            <a:off x="1981200" y="152400"/>
            <a:ext cx="8229600" cy="1143000"/>
          </a:xfrm>
        </p:spPr>
        <p:txBody>
          <a:bodyPr/>
          <a:lstStyle/>
          <a:p>
            <a:r>
              <a:rPr lang="en-US" altLang="en-US" b="1"/>
              <a:t>Tie-Lines</a:t>
            </a:r>
          </a:p>
        </p:txBody>
      </p:sp>
      <p:sp>
        <p:nvSpPr>
          <p:cNvPr id="47108" name="Content Placeholder 2">
            <a:extLst>
              <a:ext uri="{FF2B5EF4-FFF2-40B4-BE49-F238E27FC236}">
                <a16:creationId xmlns:a16="http://schemas.microsoft.com/office/drawing/2014/main" id="{516D8DCD-A10E-4693-8093-9F8D625E49AE}"/>
              </a:ext>
            </a:extLst>
          </p:cNvPr>
          <p:cNvSpPr>
            <a:spLocks noGrp="1"/>
          </p:cNvSpPr>
          <p:nvPr>
            <p:ph idx="1"/>
          </p:nvPr>
        </p:nvSpPr>
        <p:spPr>
          <a:xfrm>
            <a:off x="1981200" y="1219201"/>
            <a:ext cx="8229600" cy="1528763"/>
          </a:xfrm>
        </p:spPr>
        <p:txBody>
          <a:bodyPr/>
          <a:lstStyle/>
          <a:p>
            <a:r>
              <a:rPr lang="en-US" altLang="en-US" sz="2400"/>
              <a:t>Tie-lines should act in an “equal and opposite” way to avoid twisting or shifting of the vehicle</a:t>
            </a:r>
          </a:p>
        </p:txBody>
      </p:sp>
      <p:sp>
        <p:nvSpPr>
          <p:cNvPr id="47109" name="Content Placeholder 2">
            <a:extLst>
              <a:ext uri="{FF2B5EF4-FFF2-40B4-BE49-F238E27FC236}">
                <a16:creationId xmlns:a16="http://schemas.microsoft.com/office/drawing/2014/main" id="{AEFB2265-F608-42F5-AA33-962D8ABA93D9}"/>
              </a:ext>
            </a:extLst>
          </p:cNvPr>
          <p:cNvSpPr txBox="1">
            <a:spLocks/>
          </p:cNvSpPr>
          <p:nvPr/>
        </p:nvSpPr>
        <p:spPr bwMode="auto">
          <a:xfrm>
            <a:off x="1995488" y="5105400"/>
            <a:ext cx="822960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Aft>
                <a:spcPct val="0"/>
              </a:spcAft>
            </a:pPr>
            <a:r>
              <a:rPr lang="en-US" altLang="en-US" sz="2400">
                <a:solidFill>
                  <a:prstClr val="white"/>
                </a:solidFill>
                <a:cs typeface="Arial" panose="020B0604020202020204" pitchFamily="34" charset="0"/>
              </a:rPr>
              <a:t>In this figure all tie-lines are acting in a way that would cause counter-clockwise rotation </a:t>
            </a:r>
          </a:p>
          <a:p>
            <a:pPr eaLnBrk="0" fontAlgn="base" hangingPunct="0">
              <a:spcAft>
                <a:spcPct val="0"/>
              </a:spcAft>
            </a:pPr>
            <a:r>
              <a:rPr lang="en-US" altLang="en-US" sz="2400">
                <a:solidFill>
                  <a:prstClr val="white"/>
                </a:solidFill>
                <a:cs typeface="Arial" panose="020B0604020202020204" pitchFamily="34" charset="0"/>
              </a:rPr>
              <a:t>Movement may not be realized while the object is on the ground, but may appear during a lift</a:t>
            </a:r>
          </a:p>
        </p:txBody>
      </p:sp>
      <p:pic>
        <p:nvPicPr>
          <p:cNvPr id="22" name="Picture 2">
            <a:extLst>
              <a:ext uri="{FF2B5EF4-FFF2-40B4-BE49-F238E27FC236}">
                <a16:creationId xmlns:a16="http://schemas.microsoft.com/office/drawing/2014/main" id="{758BC197-DD31-45ED-936B-B7DA47D0E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18">
            <a:extLst>
              <a:ext uri="{FF2B5EF4-FFF2-40B4-BE49-F238E27FC236}">
                <a16:creationId xmlns:a16="http://schemas.microsoft.com/office/drawing/2014/main" id="{EEEC6EC6-8BC5-44D8-867F-951584005A87}"/>
              </a:ext>
            </a:extLst>
          </p:cNvPr>
          <p:cNvGrpSpPr>
            <a:grpSpLocks/>
          </p:cNvGrpSpPr>
          <p:nvPr/>
        </p:nvGrpSpPr>
        <p:grpSpPr bwMode="auto">
          <a:xfrm>
            <a:off x="3883025" y="2311400"/>
            <a:ext cx="4256088" cy="2565400"/>
            <a:chOff x="685800" y="1295400"/>
            <a:chExt cx="7207742" cy="4343400"/>
          </a:xfrm>
        </p:grpSpPr>
        <p:pic>
          <p:nvPicPr>
            <p:cNvPr id="48135" name="Picture 2">
              <a:extLst>
                <a:ext uri="{FF2B5EF4-FFF2-40B4-BE49-F238E27FC236}">
                  <a16:creationId xmlns:a16="http://schemas.microsoft.com/office/drawing/2014/main" id="{B83B6C5E-C116-45FC-915D-615327176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514600"/>
              <a:ext cx="36322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4">
              <a:extLst>
                <a:ext uri="{FF2B5EF4-FFF2-40B4-BE49-F238E27FC236}">
                  <a16:creationId xmlns:a16="http://schemas.microsoft.com/office/drawing/2014/main" id="{FAB15012-33EE-4E78-86D6-3005B9EAE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33600"/>
              <a:ext cx="7239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4">
              <a:extLst>
                <a:ext uri="{FF2B5EF4-FFF2-40B4-BE49-F238E27FC236}">
                  <a16:creationId xmlns:a16="http://schemas.microsoft.com/office/drawing/2014/main" id="{74F2752C-4277-4AA7-ACBE-F5D92EB39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295400"/>
              <a:ext cx="7239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4">
              <a:extLst>
                <a:ext uri="{FF2B5EF4-FFF2-40B4-BE49-F238E27FC236}">
                  <a16:creationId xmlns:a16="http://schemas.microsoft.com/office/drawing/2014/main" id="{9B5218C6-D714-44F3-A3F3-85CDE04D6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733800"/>
              <a:ext cx="7239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Picture 4">
              <a:extLst>
                <a:ext uri="{FF2B5EF4-FFF2-40B4-BE49-F238E27FC236}">
                  <a16:creationId xmlns:a16="http://schemas.microsoft.com/office/drawing/2014/main" id="{2DA440DD-1DA4-4D9A-95F0-691AA8AA0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810125"/>
              <a:ext cx="7239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BE8EB03B-9432-4EE6-8E15-D734999B7D7B}"/>
                </a:ext>
              </a:extLst>
            </p:cNvPr>
            <p:cNvCxnSpPr/>
            <p:nvPr/>
          </p:nvCxnSpPr>
          <p:spPr>
            <a:xfrm>
              <a:off x="1218114" y="2666151"/>
              <a:ext cx="992040" cy="306403"/>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cxnSp>
          <p:nvCxnSpPr>
            <p:cNvPr id="11" name="Straight Connector 10">
              <a:extLst>
                <a:ext uri="{FF2B5EF4-FFF2-40B4-BE49-F238E27FC236}">
                  <a16:creationId xmlns:a16="http://schemas.microsoft.com/office/drawing/2014/main" id="{0A641E79-2F4A-4741-B382-0B92EEB0DEFB}"/>
                </a:ext>
              </a:extLst>
            </p:cNvPr>
            <p:cNvCxnSpPr/>
            <p:nvPr/>
          </p:nvCxnSpPr>
          <p:spPr>
            <a:xfrm rot="5400000" flipH="1" flipV="1">
              <a:off x="4801882" y="2133917"/>
              <a:ext cx="456917" cy="457037"/>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7C2488E6-6407-4984-9DAA-6E89DFDE9A42}"/>
                </a:ext>
              </a:extLst>
            </p:cNvPr>
            <p:cNvCxnSpPr/>
            <p:nvPr/>
          </p:nvCxnSpPr>
          <p:spPr>
            <a:xfrm>
              <a:off x="5562653" y="3886389"/>
              <a:ext cx="1067316" cy="303716"/>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cxnSp>
          <p:nvCxnSpPr>
            <p:cNvPr id="13" name="Straight Connector 12">
              <a:extLst>
                <a:ext uri="{FF2B5EF4-FFF2-40B4-BE49-F238E27FC236}">
                  <a16:creationId xmlns:a16="http://schemas.microsoft.com/office/drawing/2014/main" id="{B17E5F5A-A9DC-4E26-AEBF-34F0FE0B6616}"/>
                </a:ext>
              </a:extLst>
            </p:cNvPr>
            <p:cNvCxnSpPr/>
            <p:nvPr/>
          </p:nvCxnSpPr>
          <p:spPr>
            <a:xfrm rot="10800000" flipV="1">
              <a:off x="2363394" y="4268049"/>
              <a:ext cx="685556" cy="607431"/>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sp>
          <p:nvSpPr>
            <p:cNvPr id="15" name="Down Arrow 14">
              <a:extLst>
                <a:ext uri="{FF2B5EF4-FFF2-40B4-BE49-F238E27FC236}">
                  <a16:creationId xmlns:a16="http://schemas.microsoft.com/office/drawing/2014/main" id="{F94B82C7-2779-4197-B2CA-D7E8EAE32561}"/>
                </a:ext>
              </a:extLst>
            </p:cNvPr>
            <p:cNvSpPr/>
            <p:nvPr/>
          </p:nvSpPr>
          <p:spPr>
            <a:xfrm rot="13526791">
              <a:off x="4770929" y="1955159"/>
              <a:ext cx="198893" cy="642539"/>
            </a:xfrm>
            <a:prstGeom prst="downArrow">
              <a:avLst>
                <a:gd name="adj1" fmla="val 35715"/>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16" name="Down Arrow 15">
              <a:extLst>
                <a:ext uri="{FF2B5EF4-FFF2-40B4-BE49-F238E27FC236}">
                  <a16:creationId xmlns:a16="http://schemas.microsoft.com/office/drawing/2014/main" id="{E609CDE5-AE4F-47D0-B7F0-E961C0D4A4B3}"/>
                </a:ext>
              </a:extLst>
            </p:cNvPr>
            <p:cNvSpPr/>
            <p:nvPr/>
          </p:nvSpPr>
          <p:spPr>
            <a:xfrm rot="6399507">
              <a:off x="1684586" y="2304566"/>
              <a:ext cx="198893" cy="642539"/>
            </a:xfrm>
            <a:prstGeom prst="downArrow">
              <a:avLst>
                <a:gd name="adj1" fmla="val 35715"/>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17" name="Down Arrow 16">
              <a:extLst>
                <a:ext uri="{FF2B5EF4-FFF2-40B4-BE49-F238E27FC236}">
                  <a16:creationId xmlns:a16="http://schemas.microsoft.com/office/drawing/2014/main" id="{CD4B22DE-EDB8-4AEC-A8F9-751F8CFF29E8}"/>
                </a:ext>
              </a:extLst>
            </p:cNvPr>
            <p:cNvSpPr/>
            <p:nvPr/>
          </p:nvSpPr>
          <p:spPr>
            <a:xfrm rot="2893084">
              <a:off x="2417189" y="4157768"/>
              <a:ext cx="196206" cy="642539"/>
            </a:xfrm>
            <a:prstGeom prst="downArrow">
              <a:avLst>
                <a:gd name="adj1" fmla="val 35715"/>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18" name="Down Arrow 17">
              <a:extLst>
                <a:ext uri="{FF2B5EF4-FFF2-40B4-BE49-F238E27FC236}">
                  <a16:creationId xmlns:a16="http://schemas.microsoft.com/office/drawing/2014/main" id="{8630B4B1-6005-49CA-9B12-A897184307A5}"/>
                </a:ext>
              </a:extLst>
            </p:cNvPr>
            <p:cNvSpPr/>
            <p:nvPr/>
          </p:nvSpPr>
          <p:spPr>
            <a:xfrm rot="17211265">
              <a:off x="6104402" y="3524804"/>
              <a:ext cx="198893" cy="642539"/>
            </a:xfrm>
            <a:prstGeom prst="downArrow">
              <a:avLst>
                <a:gd name="adj1" fmla="val 35715"/>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31763" name="Rectangle 18">
              <a:extLst>
                <a:ext uri="{FF2B5EF4-FFF2-40B4-BE49-F238E27FC236}">
                  <a16:creationId xmlns:a16="http://schemas.microsoft.com/office/drawing/2014/main" id="{C5478D2C-8372-48E0-AF5E-EA80B0E3D911}"/>
                </a:ext>
              </a:extLst>
            </p:cNvPr>
            <p:cNvSpPr>
              <a:spLocks noChangeArrowheads="1"/>
            </p:cNvSpPr>
            <p:nvPr/>
          </p:nvSpPr>
          <p:spPr bwMode="auto">
            <a:xfrm>
              <a:off x="5866449" y="2590894"/>
              <a:ext cx="2027093" cy="782135"/>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defRPr/>
              </a:pPr>
              <a:r>
                <a:rPr lang="en-US" altLang="en-US" sz="2400" b="1" dirty="0">
                  <a:solidFill>
                    <a:srgbClr val="00B050"/>
                  </a:solidFill>
                  <a:latin typeface="Calibri" panose="020F0502020204030204"/>
                  <a:cs typeface="Arial" panose="020B0604020202020204" pitchFamily="34" charset="0"/>
                </a:rPr>
                <a:t>STABLE!</a:t>
              </a:r>
            </a:p>
          </p:txBody>
        </p:sp>
      </p:grpSp>
      <p:sp>
        <p:nvSpPr>
          <p:cNvPr id="31747" name="Title 1">
            <a:extLst>
              <a:ext uri="{FF2B5EF4-FFF2-40B4-BE49-F238E27FC236}">
                <a16:creationId xmlns:a16="http://schemas.microsoft.com/office/drawing/2014/main" id="{F736E648-EADF-46F7-96AD-356050479E96}"/>
              </a:ext>
            </a:extLst>
          </p:cNvPr>
          <p:cNvSpPr>
            <a:spLocks noGrp="1"/>
          </p:cNvSpPr>
          <p:nvPr>
            <p:ph type="title"/>
          </p:nvPr>
        </p:nvSpPr>
        <p:spPr/>
        <p:txBody>
          <a:bodyPr/>
          <a:lstStyle/>
          <a:p>
            <a:pPr>
              <a:defRPr/>
            </a:pPr>
            <a:r>
              <a:rPr lang="en-US" altLang="en-US" b="1" dirty="0">
                <a:latin typeface="+mn-lt"/>
              </a:rPr>
              <a:t>Tie-Lines</a:t>
            </a:r>
          </a:p>
        </p:txBody>
      </p:sp>
      <p:sp>
        <p:nvSpPr>
          <p:cNvPr id="48132" name="Content Placeholder 1">
            <a:extLst>
              <a:ext uri="{FF2B5EF4-FFF2-40B4-BE49-F238E27FC236}">
                <a16:creationId xmlns:a16="http://schemas.microsoft.com/office/drawing/2014/main" id="{A6710408-A700-4B38-AE6B-CC094177ECA6}"/>
              </a:ext>
            </a:extLst>
          </p:cNvPr>
          <p:cNvSpPr>
            <a:spLocks noGrp="1"/>
          </p:cNvSpPr>
          <p:nvPr>
            <p:ph idx="1"/>
          </p:nvPr>
        </p:nvSpPr>
        <p:spPr>
          <a:xfrm>
            <a:off x="1981200" y="1600200"/>
            <a:ext cx="8229600" cy="1868488"/>
          </a:xfrm>
        </p:spPr>
        <p:txBody>
          <a:bodyPr/>
          <a:lstStyle/>
          <a:p>
            <a:r>
              <a:rPr lang="en-US" altLang="en-US" sz="2400"/>
              <a:t>Notice that the lines are now opposing.  The vehicle is stable and will not rotate</a:t>
            </a:r>
          </a:p>
          <a:p>
            <a:endParaRPr lang="en-US" altLang="en-US" sz="2400"/>
          </a:p>
        </p:txBody>
      </p:sp>
      <p:sp>
        <p:nvSpPr>
          <p:cNvPr id="48133" name="Content Placeholder 1">
            <a:extLst>
              <a:ext uri="{FF2B5EF4-FFF2-40B4-BE49-F238E27FC236}">
                <a16:creationId xmlns:a16="http://schemas.microsoft.com/office/drawing/2014/main" id="{C0631CF9-34EB-4D02-B8F8-6BDC3FEA49C0}"/>
              </a:ext>
            </a:extLst>
          </p:cNvPr>
          <p:cNvSpPr txBox="1">
            <a:spLocks/>
          </p:cNvSpPr>
          <p:nvPr/>
        </p:nvSpPr>
        <p:spPr bwMode="auto">
          <a:xfrm>
            <a:off x="1981200" y="4986339"/>
            <a:ext cx="8229600"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Aft>
                <a:spcPct val="0"/>
              </a:spcAft>
            </a:pPr>
            <a:r>
              <a:rPr lang="en-US" altLang="en-US" sz="2400">
                <a:solidFill>
                  <a:prstClr val="white"/>
                </a:solidFill>
                <a:cs typeface="Arial" panose="020B0604020202020204" pitchFamily="34" charset="0"/>
              </a:rPr>
              <a:t>Everything looks great, right? Things may look fine from this angle, but could we be missing something? </a:t>
            </a:r>
          </a:p>
        </p:txBody>
      </p:sp>
      <p:pic>
        <p:nvPicPr>
          <p:cNvPr id="21" name="Picture 2">
            <a:extLst>
              <a:ext uri="{FF2B5EF4-FFF2-40B4-BE49-F238E27FC236}">
                <a16:creationId xmlns:a16="http://schemas.microsoft.com/office/drawing/2014/main" id="{F2773420-D6B4-4486-A05E-7386A1407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8">
            <a:extLst>
              <a:ext uri="{FF2B5EF4-FFF2-40B4-BE49-F238E27FC236}">
                <a16:creationId xmlns:a16="http://schemas.microsoft.com/office/drawing/2014/main" id="{B4442075-92CF-4538-961E-69201A93AAED}"/>
              </a:ext>
            </a:extLst>
          </p:cNvPr>
          <p:cNvGrpSpPr>
            <a:grpSpLocks/>
          </p:cNvGrpSpPr>
          <p:nvPr/>
        </p:nvGrpSpPr>
        <p:grpSpPr bwMode="auto">
          <a:xfrm>
            <a:off x="3733800" y="3962400"/>
            <a:ext cx="4800600" cy="1384300"/>
            <a:chOff x="1219200" y="3968589"/>
            <a:chExt cx="4800600" cy="1384461"/>
          </a:xfrm>
        </p:grpSpPr>
        <p:pic>
          <p:nvPicPr>
            <p:cNvPr id="49167" name="Picture 3">
              <a:extLst>
                <a:ext uri="{FF2B5EF4-FFF2-40B4-BE49-F238E27FC236}">
                  <a16:creationId xmlns:a16="http://schemas.microsoft.com/office/drawing/2014/main" id="{DAF5EA84-1249-4155-8F1A-733B9EFCC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99112">
              <a:off x="1899950" y="3968589"/>
              <a:ext cx="3541158" cy="106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a:extLst>
                <a:ext uri="{FF2B5EF4-FFF2-40B4-BE49-F238E27FC236}">
                  <a16:creationId xmlns:a16="http://schemas.microsoft.com/office/drawing/2014/main" id="{D24456FC-35D6-4FCF-BE53-4E689D81957C}"/>
                </a:ext>
              </a:extLst>
            </p:cNvPr>
            <p:cNvPicPr>
              <a:picLocks noChangeAspect="1" noChangeArrowheads="1"/>
            </p:cNvPicPr>
            <p:nvPr/>
          </p:nvPicPr>
          <p:blipFill>
            <a:blip r:embed="rId3" cstate="print"/>
            <a:srcRect/>
            <a:stretch>
              <a:fillRect/>
            </a:stretch>
          </p:blipFill>
          <p:spPr bwMode="auto">
            <a:xfrm>
              <a:off x="1219200" y="5029200"/>
              <a:ext cx="4800600" cy="323850"/>
            </a:xfrm>
            <a:prstGeom prst="rect">
              <a:avLst/>
            </a:prstGeom>
            <a:noFill/>
            <a:ln w="9525">
              <a:noFill/>
              <a:miter lim="800000"/>
              <a:headEnd/>
              <a:tailEnd/>
            </a:ln>
            <a:effectLst>
              <a:softEdge rad="127000"/>
            </a:effectLst>
          </p:spPr>
        </p:pic>
      </p:grpSp>
      <p:pic>
        <p:nvPicPr>
          <p:cNvPr id="49155" name="Picture 4">
            <a:extLst>
              <a:ext uri="{FF2B5EF4-FFF2-40B4-BE49-F238E27FC236}">
                <a16:creationId xmlns:a16="http://schemas.microsoft.com/office/drawing/2014/main" id="{271B4FBB-B17E-4ED4-A469-FAEEC89F44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495801"/>
            <a:ext cx="7239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7B8498BE-DED2-465D-A0A4-C1EFBA60A56D}"/>
              </a:ext>
            </a:extLst>
          </p:cNvPr>
          <p:cNvCxnSpPr/>
          <p:nvPr/>
        </p:nvCxnSpPr>
        <p:spPr>
          <a:xfrm flipV="1">
            <a:off x="2895600" y="4800600"/>
            <a:ext cx="1524000" cy="228600"/>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pic>
        <p:nvPicPr>
          <p:cNvPr id="49157" name="Picture 4">
            <a:extLst>
              <a:ext uri="{FF2B5EF4-FFF2-40B4-BE49-F238E27FC236}">
                <a16:creationId xmlns:a16="http://schemas.microsoft.com/office/drawing/2014/main" id="{0198319E-1753-45C0-B3F2-D78E192C57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400" y="4495801"/>
            <a:ext cx="7239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24D8FC2A-2ABE-4844-AA6E-6462912B6237}"/>
              </a:ext>
            </a:extLst>
          </p:cNvPr>
          <p:cNvCxnSpPr/>
          <p:nvPr/>
        </p:nvCxnSpPr>
        <p:spPr>
          <a:xfrm>
            <a:off x="7772400" y="4038600"/>
            <a:ext cx="1143000" cy="871538"/>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sp>
        <p:nvSpPr>
          <p:cNvPr id="19" name="Down Arrow 18">
            <a:extLst>
              <a:ext uri="{FF2B5EF4-FFF2-40B4-BE49-F238E27FC236}">
                <a16:creationId xmlns:a16="http://schemas.microsoft.com/office/drawing/2014/main" id="{C09ACCFF-5BB4-4536-8848-B2A5022E3956}"/>
              </a:ext>
            </a:extLst>
          </p:cNvPr>
          <p:cNvSpPr/>
          <p:nvPr/>
        </p:nvSpPr>
        <p:spPr>
          <a:xfrm rot="18531548">
            <a:off x="8221664" y="3906839"/>
            <a:ext cx="198437" cy="642937"/>
          </a:xfrm>
          <a:prstGeom prst="downArrow">
            <a:avLst>
              <a:gd name="adj1" fmla="val 35715"/>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0" name="Down Arrow 19">
            <a:extLst>
              <a:ext uri="{FF2B5EF4-FFF2-40B4-BE49-F238E27FC236}">
                <a16:creationId xmlns:a16="http://schemas.microsoft.com/office/drawing/2014/main" id="{CBE0C1D4-370D-4254-9203-0415D89935B9}"/>
              </a:ext>
            </a:extLst>
          </p:cNvPr>
          <p:cNvSpPr/>
          <p:nvPr/>
        </p:nvSpPr>
        <p:spPr>
          <a:xfrm rot="4886166">
            <a:off x="3813970" y="4396583"/>
            <a:ext cx="200025" cy="642937"/>
          </a:xfrm>
          <a:prstGeom prst="downArrow">
            <a:avLst>
              <a:gd name="adj1" fmla="val 35715"/>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23" name="Circular Arrow 22">
            <a:extLst>
              <a:ext uri="{FF2B5EF4-FFF2-40B4-BE49-F238E27FC236}">
                <a16:creationId xmlns:a16="http://schemas.microsoft.com/office/drawing/2014/main" id="{5337961A-5ED1-41C0-A32A-C92D1701AF9E}"/>
              </a:ext>
            </a:extLst>
          </p:cNvPr>
          <p:cNvSpPr/>
          <p:nvPr/>
        </p:nvSpPr>
        <p:spPr>
          <a:xfrm>
            <a:off x="5334000" y="3276600"/>
            <a:ext cx="1600200" cy="1663700"/>
          </a:xfrm>
          <a:prstGeom prst="circularArrow">
            <a:avLst>
              <a:gd name="adj1" fmla="val 10657"/>
              <a:gd name="adj2" fmla="val 1214990"/>
              <a:gd name="adj3" fmla="val 18107281"/>
              <a:gd name="adj4" fmla="val 10800000"/>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49162" name="Rectangle 23">
            <a:extLst>
              <a:ext uri="{FF2B5EF4-FFF2-40B4-BE49-F238E27FC236}">
                <a16:creationId xmlns:a16="http://schemas.microsoft.com/office/drawing/2014/main" id="{6B26FC50-730B-42CE-B656-651AEE41945E}"/>
              </a:ext>
            </a:extLst>
          </p:cNvPr>
          <p:cNvSpPr>
            <a:spLocks noChangeArrowheads="1"/>
          </p:cNvSpPr>
          <p:nvPr/>
        </p:nvSpPr>
        <p:spPr bwMode="auto">
          <a:xfrm>
            <a:off x="8077201" y="3200401"/>
            <a:ext cx="1598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b="1">
                <a:solidFill>
                  <a:srgbClr val="FF0000"/>
                </a:solidFill>
                <a:cs typeface="Arial" panose="020B0604020202020204" pitchFamily="34" charset="0"/>
              </a:rPr>
              <a:t>UNSTABLE!</a:t>
            </a:r>
          </a:p>
        </p:txBody>
      </p:sp>
      <p:sp>
        <p:nvSpPr>
          <p:cNvPr id="49163" name="Title 1">
            <a:extLst>
              <a:ext uri="{FF2B5EF4-FFF2-40B4-BE49-F238E27FC236}">
                <a16:creationId xmlns:a16="http://schemas.microsoft.com/office/drawing/2014/main" id="{FBA06C34-9B1A-4140-AB1F-B0AFB2C9DCAE}"/>
              </a:ext>
            </a:extLst>
          </p:cNvPr>
          <p:cNvSpPr>
            <a:spLocks noGrp="1"/>
          </p:cNvSpPr>
          <p:nvPr>
            <p:ph type="title"/>
          </p:nvPr>
        </p:nvSpPr>
        <p:spPr/>
        <p:txBody>
          <a:bodyPr/>
          <a:lstStyle/>
          <a:p>
            <a:r>
              <a:rPr lang="en-US" altLang="en-US" b="1"/>
              <a:t>Tie-Lines</a:t>
            </a:r>
          </a:p>
        </p:txBody>
      </p:sp>
      <p:sp>
        <p:nvSpPr>
          <p:cNvPr id="49164" name="Content Placeholder 2">
            <a:extLst>
              <a:ext uri="{FF2B5EF4-FFF2-40B4-BE49-F238E27FC236}">
                <a16:creationId xmlns:a16="http://schemas.microsoft.com/office/drawing/2014/main" id="{7113EB0D-A13B-47B8-A2D1-A601EDE61A5D}"/>
              </a:ext>
            </a:extLst>
          </p:cNvPr>
          <p:cNvSpPr>
            <a:spLocks noGrp="1"/>
          </p:cNvSpPr>
          <p:nvPr>
            <p:ph idx="1"/>
          </p:nvPr>
        </p:nvSpPr>
        <p:spPr>
          <a:xfrm>
            <a:off x="1981200" y="1600200"/>
            <a:ext cx="8229600" cy="2508250"/>
          </a:xfrm>
        </p:spPr>
        <p:txBody>
          <a:bodyPr/>
          <a:lstStyle/>
          <a:p>
            <a:r>
              <a:rPr lang="en-US" altLang="en-US"/>
              <a:t>Envision all angles and possible movements</a:t>
            </a:r>
          </a:p>
        </p:txBody>
      </p:sp>
      <p:sp>
        <p:nvSpPr>
          <p:cNvPr id="49165" name="TextBox 15">
            <a:extLst>
              <a:ext uri="{FF2B5EF4-FFF2-40B4-BE49-F238E27FC236}">
                <a16:creationId xmlns:a16="http://schemas.microsoft.com/office/drawing/2014/main" id="{F1373D23-546A-4A75-9B42-38001DFB27BC}"/>
              </a:ext>
            </a:extLst>
          </p:cNvPr>
          <p:cNvSpPr txBox="1">
            <a:spLocks noChangeArrowheads="1"/>
          </p:cNvSpPr>
          <p:nvPr/>
        </p:nvSpPr>
        <p:spPr bwMode="auto">
          <a:xfrm>
            <a:off x="3875089" y="5640389"/>
            <a:ext cx="4619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000">
                <a:solidFill>
                  <a:prstClr val="white"/>
                </a:solidFill>
                <a:latin typeface="Lucida Sans" panose="020B0602030504020204" pitchFamily="34" charset="0"/>
                <a:cs typeface="Arial" panose="020B0604020202020204" pitchFamily="34" charset="0"/>
              </a:rPr>
              <a:t>Vehicle now has the ability to pitch,</a:t>
            </a:r>
          </a:p>
          <a:p>
            <a:pPr algn="ctr" fontAlgn="base">
              <a:spcBef>
                <a:spcPct val="0"/>
              </a:spcBef>
              <a:spcAft>
                <a:spcPct val="0"/>
              </a:spcAft>
              <a:buNone/>
            </a:pPr>
            <a:r>
              <a:rPr lang="en-US" altLang="en-US" sz="2000">
                <a:solidFill>
                  <a:prstClr val="white"/>
                </a:solidFill>
                <a:latin typeface="Lucida Sans" panose="020B0602030504020204" pitchFamily="34" charset="0"/>
                <a:cs typeface="Arial" panose="020B0604020202020204" pitchFamily="34" charset="0"/>
              </a:rPr>
              <a:t> even though it may look stable</a:t>
            </a:r>
          </a:p>
        </p:txBody>
      </p:sp>
      <p:pic>
        <p:nvPicPr>
          <p:cNvPr id="17" name="Picture 2">
            <a:extLst>
              <a:ext uri="{FF2B5EF4-FFF2-40B4-BE49-F238E27FC236}">
                <a16:creationId xmlns:a16="http://schemas.microsoft.com/office/drawing/2014/main" id="{73E41F6F-46F2-418E-9E66-7C947CA029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rver1\cepcotool\DORENE\RES-Q-JACK\09 RQJ PICS\RQJ 2009 004.jpg">
            <a:extLst>
              <a:ext uri="{FF2B5EF4-FFF2-40B4-BE49-F238E27FC236}">
                <a16:creationId xmlns:a16="http://schemas.microsoft.com/office/drawing/2014/main" id="{FF32D440-7459-4955-A310-FD41623D5BAE}"/>
              </a:ext>
            </a:extLst>
          </p:cNvPr>
          <p:cNvPicPr>
            <a:picLocks noChangeAspect="1" noChangeArrowheads="1"/>
          </p:cNvPicPr>
          <p:nvPr/>
        </p:nvPicPr>
        <p:blipFill>
          <a:blip r:embed="rId2"/>
          <a:srcRect/>
          <a:stretch>
            <a:fillRect/>
          </a:stretch>
        </p:blipFill>
        <p:spPr bwMode="auto">
          <a:xfrm>
            <a:off x="5295900" y="2055814"/>
            <a:ext cx="5181600" cy="3887787"/>
          </a:xfrm>
          <a:prstGeom prst="rect">
            <a:avLst/>
          </a:prstGeom>
          <a:ln>
            <a:noFill/>
          </a:ln>
          <a:effectLst>
            <a:outerShdw blurRad="292100" dist="139700" dir="2700000" algn="tl" rotWithShape="0">
              <a:srgbClr val="333333">
                <a:alpha val="65000"/>
              </a:srgbClr>
            </a:outerShdw>
          </a:effectLst>
        </p:spPr>
      </p:pic>
      <p:sp>
        <p:nvSpPr>
          <p:cNvPr id="50179" name="Title 1">
            <a:extLst>
              <a:ext uri="{FF2B5EF4-FFF2-40B4-BE49-F238E27FC236}">
                <a16:creationId xmlns:a16="http://schemas.microsoft.com/office/drawing/2014/main" id="{5D19A6DB-5590-4B31-A3B0-41D510EEB3D7}"/>
              </a:ext>
            </a:extLst>
          </p:cNvPr>
          <p:cNvSpPr>
            <a:spLocks noGrp="1"/>
          </p:cNvSpPr>
          <p:nvPr>
            <p:ph type="title"/>
          </p:nvPr>
        </p:nvSpPr>
        <p:spPr/>
        <p:txBody>
          <a:bodyPr/>
          <a:lstStyle/>
          <a:p>
            <a:r>
              <a:rPr lang="en-US" altLang="en-US" sz="3600"/>
              <a:t>Multiple-Object Considerations</a:t>
            </a:r>
          </a:p>
        </p:txBody>
      </p:sp>
      <p:sp>
        <p:nvSpPr>
          <p:cNvPr id="50180" name="Content Placeholder 2">
            <a:extLst>
              <a:ext uri="{FF2B5EF4-FFF2-40B4-BE49-F238E27FC236}">
                <a16:creationId xmlns:a16="http://schemas.microsoft.com/office/drawing/2014/main" id="{4D8E180A-1593-4E25-B821-BD139BB65498}"/>
              </a:ext>
            </a:extLst>
          </p:cNvPr>
          <p:cNvSpPr>
            <a:spLocks noGrp="1"/>
          </p:cNvSpPr>
          <p:nvPr>
            <p:ph sz="half" idx="1"/>
          </p:nvPr>
        </p:nvSpPr>
        <p:spPr>
          <a:xfrm>
            <a:off x="1752600" y="1493838"/>
            <a:ext cx="3581400" cy="4525962"/>
          </a:xfrm>
        </p:spPr>
        <p:txBody>
          <a:bodyPr/>
          <a:lstStyle/>
          <a:p>
            <a:pPr eaLnBrk="1" hangingPunct="1">
              <a:spcBef>
                <a:spcPct val="0"/>
              </a:spcBef>
            </a:pPr>
            <a:r>
              <a:rPr lang="en-US" altLang="en-US" sz="2400"/>
              <a:t>Overrides</a:t>
            </a:r>
          </a:p>
          <a:p>
            <a:pPr eaLnBrk="1" hangingPunct="1">
              <a:spcBef>
                <a:spcPct val="0"/>
              </a:spcBef>
            </a:pPr>
            <a:r>
              <a:rPr lang="en-US" altLang="en-US" sz="2400"/>
              <a:t>Properly “Marry” Vehicles</a:t>
            </a:r>
          </a:p>
          <a:p>
            <a:pPr eaLnBrk="1" hangingPunct="1">
              <a:spcBef>
                <a:spcPct val="0"/>
              </a:spcBef>
            </a:pPr>
            <a:r>
              <a:rPr lang="en-US" altLang="en-US" sz="2400"/>
              <a:t>Caution making triangles</a:t>
            </a:r>
          </a:p>
          <a:p>
            <a:pPr eaLnBrk="1" hangingPunct="1">
              <a:spcBef>
                <a:spcPct val="0"/>
              </a:spcBef>
            </a:pPr>
            <a:r>
              <a:rPr lang="en-US" altLang="en-US" sz="2400"/>
              <a:t>Be aware of suspension components and treat appropriately </a:t>
            </a:r>
          </a:p>
        </p:txBody>
      </p:sp>
      <p:pic>
        <p:nvPicPr>
          <p:cNvPr id="6" name="Picture 2">
            <a:extLst>
              <a:ext uri="{FF2B5EF4-FFF2-40B4-BE49-F238E27FC236}">
                <a16:creationId xmlns:a16="http://schemas.microsoft.com/office/drawing/2014/main" id="{00A88337-B2B7-44BF-9563-09F9D712E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1FB14898-DB18-4E3B-B81E-AFF5AE6D30C4}"/>
              </a:ext>
            </a:extLst>
          </p:cNvPr>
          <p:cNvSpPr>
            <a:spLocks noGrp="1"/>
          </p:cNvSpPr>
          <p:nvPr>
            <p:ph type="title"/>
          </p:nvPr>
        </p:nvSpPr>
        <p:spPr/>
        <p:txBody>
          <a:bodyPr/>
          <a:lstStyle/>
          <a:p>
            <a:r>
              <a:rPr lang="en-US" altLang="en-US" b="1"/>
              <a:t>Purchase Points</a:t>
            </a:r>
          </a:p>
        </p:txBody>
      </p:sp>
      <p:sp>
        <p:nvSpPr>
          <p:cNvPr id="51203" name="Content Placeholder 2">
            <a:extLst>
              <a:ext uri="{FF2B5EF4-FFF2-40B4-BE49-F238E27FC236}">
                <a16:creationId xmlns:a16="http://schemas.microsoft.com/office/drawing/2014/main" id="{FB319295-15E4-4587-A649-08D9785E6530}"/>
              </a:ext>
            </a:extLst>
          </p:cNvPr>
          <p:cNvSpPr>
            <a:spLocks noGrp="1"/>
          </p:cNvSpPr>
          <p:nvPr>
            <p:ph idx="1"/>
          </p:nvPr>
        </p:nvSpPr>
        <p:spPr/>
        <p:txBody>
          <a:bodyPr/>
          <a:lstStyle/>
          <a:p>
            <a:r>
              <a:rPr lang="en-US" altLang="en-US" sz="2800"/>
              <a:t>Purchase Points are the strut engagement locations on a vehicle or object.</a:t>
            </a:r>
          </a:p>
          <a:p>
            <a:r>
              <a:rPr lang="en-US" altLang="en-US" sz="2800"/>
              <a:t>This is where the force of a strut would be applied to the object.</a:t>
            </a:r>
          </a:p>
          <a:p>
            <a:r>
              <a:rPr lang="en-US" altLang="en-US" sz="2800"/>
              <a:t>You need to consider the load you will be placing on the object itself to determine the best spot for your purchase point so you don’t overload that area.</a:t>
            </a:r>
          </a:p>
          <a:p>
            <a:r>
              <a:rPr lang="en-US" altLang="en-US" sz="2800"/>
              <a:t>Piercing sheet metal should be a last resort because of its weaker tendency and necessity for violent impact on an unstable object.</a:t>
            </a:r>
          </a:p>
        </p:txBody>
      </p:sp>
      <p:pic>
        <p:nvPicPr>
          <p:cNvPr id="5" name="Picture 2">
            <a:extLst>
              <a:ext uri="{FF2B5EF4-FFF2-40B4-BE49-F238E27FC236}">
                <a16:creationId xmlns:a16="http://schemas.microsoft.com/office/drawing/2014/main" id="{C0DD27B3-93E9-4A45-9311-11EAF5653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QJ_Roof Resting_head engagement.jpg">
            <a:extLst>
              <a:ext uri="{FF2B5EF4-FFF2-40B4-BE49-F238E27FC236}">
                <a16:creationId xmlns:a16="http://schemas.microsoft.com/office/drawing/2014/main" id="{BEC701B3-D370-40FC-B2EA-9ACD8B3A33BC}"/>
              </a:ext>
            </a:extLst>
          </p:cNvPr>
          <p:cNvPicPr>
            <a:picLocks noChangeAspect="1"/>
          </p:cNvPicPr>
          <p:nvPr/>
        </p:nvPicPr>
        <p:blipFill>
          <a:blip r:embed="rId2"/>
          <a:stretch>
            <a:fillRect/>
          </a:stretch>
        </p:blipFill>
        <p:spPr>
          <a:xfrm>
            <a:off x="2484438" y="1600201"/>
            <a:ext cx="2963862" cy="219392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49AD0AD-CAB3-46D8-91CA-B756C664C349}"/>
              </a:ext>
            </a:extLst>
          </p:cNvPr>
          <p:cNvSpPr txBox="1">
            <a:spLocks noChangeArrowheads="1"/>
          </p:cNvSpPr>
          <p:nvPr/>
        </p:nvSpPr>
        <p:spPr bwMode="auto">
          <a:xfrm>
            <a:off x="3606800" y="914400"/>
            <a:ext cx="4978400" cy="584200"/>
          </a:xfrm>
          <a:prstGeom prst="rect">
            <a:avLst/>
          </a:prstGeom>
          <a:noFill/>
          <a:ln w="9525">
            <a:noFill/>
            <a:miter lim="800000"/>
            <a:headEnd/>
            <a:tailEnd/>
          </a:ln>
        </p:spPr>
        <p:txBody>
          <a:bodyPr>
            <a:spAutoFit/>
          </a:bodyPr>
          <a:lstStyle/>
          <a:p>
            <a:pPr algn="ctr">
              <a:defRPr/>
            </a:pPr>
            <a:r>
              <a:rPr lang="en-US" sz="3200" dirty="0">
                <a:solidFill>
                  <a:prstClr val="white"/>
                </a:solidFill>
                <a:latin typeface="Calibri" panose="020F0502020204030204"/>
                <a:cs typeface="Arial" panose="020B0604020202020204" pitchFamily="34" charset="0"/>
              </a:rPr>
              <a:t>Chain Wrap and Chain Grab</a:t>
            </a:r>
          </a:p>
        </p:txBody>
      </p:sp>
      <p:sp>
        <p:nvSpPr>
          <p:cNvPr id="52228" name="Title 1">
            <a:extLst>
              <a:ext uri="{FF2B5EF4-FFF2-40B4-BE49-F238E27FC236}">
                <a16:creationId xmlns:a16="http://schemas.microsoft.com/office/drawing/2014/main" id="{E9F4F9FF-5F19-4F34-974E-C399D38B2677}"/>
              </a:ext>
            </a:extLst>
          </p:cNvPr>
          <p:cNvSpPr>
            <a:spLocks noGrp="1"/>
          </p:cNvSpPr>
          <p:nvPr>
            <p:ph type="title"/>
          </p:nvPr>
        </p:nvSpPr>
        <p:spPr>
          <a:xfrm>
            <a:off x="1981200" y="152400"/>
            <a:ext cx="8229600" cy="1143000"/>
          </a:xfrm>
        </p:spPr>
        <p:txBody>
          <a:bodyPr/>
          <a:lstStyle/>
          <a:p>
            <a:r>
              <a:rPr lang="en-US" altLang="en-US" b="1"/>
              <a:t>Purchase</a:t>
            </a:r>
            <a:r>
              <a:rPr lang="en-US" altLang="en-US"/>
              <a:t> </a:t>
            </a:r>
            <a:r>
              <a:rPr lang="en-US" altLang="en-US" b="1"/>
              <a:t>Points</a:t>
            </a:r>
          </a:p>
        </p:txBody>
      </p:sp>
      <p:pic>
        <p:nvPicPr>
          <p:cNvPr id="29702" name="Picture 2" descr="F:\Rescue Jacks\IMG_8257.JPG">
            <a:extLst>
              <a:ext uri="{FF2B5EF4-FFF2-40B4-BE49-F238E27FC236}">
                <a16:creationId xmlns:a16="http://schemas.microsoft.com/office/drawing/2014/main" id="{6402C381-AC1E-42F9-A236-EA7232978CB0}"/>
              </a:ext>
            </a:extLst>
          </p:cNvPr>
          <p:cNvPicPr>
            <a:picLocks noChangeAspect="1" noChangeArrowheads="1"/>
          </p:cNvPicPr>
          <p:nvPr/>
        </p:nvPicPr>
        <p:blipFill>
          <a:blip r:embed="rId3"/>
          <a:srcRect t="12933"/>
          <a:stretch>
            <a:fillRect/>
          </a:stretch>
        </p:blipFill>
        <p:spPr bwMode="auto">
          <a:xfrm>
            <a:off x="5837238" y="1600200"/>
            <a:ext cx="3962400" cy="5087938"/>
          </a:xfrm>
          <a:prstGeom prst="rect">
            <a:avLst/>
          </a:prstGeom>
          <a:ln>
            <a:noFill/>
          </a:ln>
          <a:effectLst>
            <a:outerShdw blurRad="292100" dist="139700" dir="2700000" algn="tl" rotWithShape="0">
              <a:srgbClr val="333333">
                <a:alpha val="65000"/>
              </a:srgbClr>
            </a:outerShdw>
          </a:effectLst>
        </p:spPr>
      </p:pic>
      <p:pic>
        <p:nvPicPr>
          <p:cNvPr id="52230" name="Picture 2">
            <a:extLst>
              <a:ext uri="{FF2B5EF4-FFF2-40B4-BE49-F238E27FC236}">
                <a16:creationId xmlns:a16="http://schemas.microsoft.com/office/drawing/2014/main" id="{1309EC9E-BAFD-4284-BCEC-5CA0BCE90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449"/>
          <a:stretch>
            <a:fillRect/>
          </a:stretch>
        </p:blipFill>
        <p:spPr bwMode="auto">
          <a:xfrm>
            <a:off x="2438400" y="3886200"/>
            <a:ext cx="305593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90B46EAD-C668-41BA-ADA9-9F4EC7B0C0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FB2BE4DE-F527-4007-8EDB-450E2E92C722}"/>
              </a:ext>
            </a:extLst>
          </p:cNvPr>
          <p:cNvSpPr>
            <a:spLocks noGrp="1"/>
          </p:cNvSpPr>
          <p:nvPr>
            <p:ph type="title"/>
          </p:nvPr>
        </p:nvSpPr>
        <p:spPr>
          <a:xfrm>
            <a:off x="1981200" y="152400"/>
            <a:ext cx="8229600" cy="1143000"/>
          </a:xfrm>
        </p:spPr>
        <p:txBody>
          <a:bodyPr/>
          <a:lstStyle/>
          <a:p>
            <a:r>
              <a:rPr lang="en-US" altLang="en-US" b="1"/>
              <a:t>Purchase Points</a:t>
            </a:r>
          </a:p>
        </p:txBody>
      </p:sp>
      <p:sp>
        <p:nvSpPr>
          <p:cNvPr id="8" name="TextBox 7">
            <a:extLst>
              <a:ext uri="{FF2B5EF4-FFF2-40B4-BE49-F238E27FC236}">
                <a16:creationId xmlns:a16="http://schemas.microsoft.com/office/drawing/2014/main" id="{7E1937BB-BDD0-4A66-BAD5-FC6BBEE55A82}"/>
              </a:ext>
            </a:extLst>
          </p:cNvPr>
          <p:cNvSpPr txBox="1">
            <a:spLocks noChangeArrowheads="1"/>
          </p:cNvSpPr>
          <p:nvPr/>
        </p:nvSpPr>
        <p:spPr bwMode="auto">
          <a:xfrm>
            <a:off x="3606800" y="914400"/>
            <a:ext cx="4978400" cy="584200"/>
          </a:xfrm>
          <a:prstGeom prst="rect">
            <a:avLst/>
          </a:prstGeom>
          <a:noFill/>
          <a:ln w="9525">
            <a:noFill/>
            <a:miter lim="800000"/>
            <a:headEnd/>
            <a:tailEnd/>
          </a:ln>
        </p:spPr>
        <p:txBody>
          <a:bodyPr>
            <a:spAutoFit/>
          </a:bodyPr>
          <a:lstStyle/>
          <a:p>
            <a:pPr algn="ctr">
              <a:defRPr/>
            </a:pPr>
            <a:r>
              <a:rPr lang="en-US" sz="3200" dirty="0">
                <a:solidFill>
                  <a:prstClr val="white"/>
                </a:solidFill>
                <a:latin typeface="Calibri" panose="020F0502020204030204"/>
                <a:cs typeface="Arial" panose="020B0604020202020204" pitchFamily="34" charset="0"/>
              </a:rPr>
              <a:t>“C End”</a:t>
            </a:r>
          </a:p>
        </p:txBody>
      </p:sp>
      <p:pic>
        <p:nvPicPr>
          <p:cNvPr id="30725" name="Picture 2" descr="F:\Rescue Jacks\IMG_8256.JPG">
            <a:extLst>
              <a:ext uri="{FF2B5EF4-FFF2-40B4-BE49-F238E27FC236}">
                <a16:creationId xmlns:a16="http://schemas.microsoft.com/office/drawing/2014/main" id="{A7B48A26-6EFB-4736-A836-7FD993AD9FEC}"/>
              </a:ext>
            </a:extLst>
          </p:cNvPr>
          <p:cNvPicPr>
            <a:picLocks noChangeAspect="1" noChangeArrowheads="1"/>
          </p:cNvPicPr>
          <p:nvPr/>
        </p:nvPicPr>
        <p:blipFill>
          <a:blip r:embed="rId2"/>
          <a:srcRect/>
          <a:stretch>
            <a:fillRect/>
          </a:stretch>
        </p:blipFill>
        <p:spPr bwMode="auto">
          <a:xfrm>
            <a:off x="1752601" y="4178301"/>
            <a:ext cx="3332163" cy="2193925"/>
          </a:xfrm>
          <a:prstGeom prst="rect">
            <a:avLst/>
          </a:prstGeom>
          <a:ln>
            <a:noFill/>
          </a:ln>
          <a:effectLst>
            <a:outerShdw blurRad="292100" dist="139700" dir="2700000" algn="tl" rotWithShape="0">
              <a:srgbClr val="333333">
                <a:alpha val="65000"/>
              </a:srgbClr>
            </a:outerShdw>
          </a:effectLst>
        </p:spPr>
      </p:pic>
      <p:pic>
        <p:nvPicPr>
          <p:cNvPr id="10" name="Picture 9" descr="RQJ_head engagement_3 point_A.jpg">
            <a:extLst>
              <a:ext uri="{FF2B5EF4-FFF2-40B4-BE49-F238E27FC236}">
                <a16:creationId xmlns:a16="http://schemas.microsoft.com/office/drawing/2014/main" id="{387A9FCE-9DA5-4883-8084-66EE4EECF71D}"/>
              </a:ext>
            </a:extLst>
          </p:cNvPr>
          <p:cNvPicPr>
            <a:picLocks noChangeAspect="1"/>
          </p:cNvPicPr>
          <p:nvPr/>
        </p:nvPicPr>
        <p:blipFill>
          <a:blip r:embed="rId3"/>
          <a:stretch>
            <a:fillRect/>
          </a:stretch>
        </p:blipFill>
        <p:spPr>
          <a:xfrm>
            <a:off x="1752600" y="1557338"/>
            <a:ext cx="3087688" cy="2286000"/>
          </a:xfrm>
          <a:prstGeom prst="rect">
            <a:avLst/>
          </a:prstGeom>
          <a:ln>
            <a:noFill/>
          </a:ln>
          <a:effectLst>
            <a:outerShdw blurRad="292100" dist="139700" dir="2700000" algn="tl" rotWithShape="0">
              <a:srgbClr val="333333">
                <a:alpha val="65000"/>
              </a:srgbClr>
            </a:outerShdw>
          </a:effectLst>
        </p:spPr>
      </p:pic>
      <p:pic>
        <p:nvPicPr>
          <p:cNvPr id="30727" name="Picture 3" descr="F:\Rescue Jacks\IMG_8270.JPG">
            <a:extLst>
              <a:ext uri="{FF2B5EF4-FFF2-40B4-BE49-F238E27FC236}">
                <a16:creationId xmlns:a16="http://schemas.microsoft.com/office/drawing/2014/main" id="{BF722D1B-E1E0-4ECD-BC23-A08B2DF3A9E3}"/>
              </a:ext>
            </a:extLst>
          </p:cNvPr>
          <p:cNvPicPr>
            <a:picLocks noChangeAspect="1" noChangeArrowheads="1"/>
          </p:cNvPicPr>
          <p:nvPr/>
        </p:nvPicPr>
        <p:blipFill>
          <a:blip r:embed="rId4"/>
          <a:srcRect/>
          <a:stretch>
            <a:fillRect/>
          </a:stretch>
        </p:blipFill>
        <p:spPr bwMode="auto">
          <a:xfrm>
            <a:off x="7505700" y="3962400"/>
            <a:ext cx="3009900" cy="2514600"/>
          </a:xfrm>
          <a:prstGeom prst="rect">
            <a:avLst/>
          </a:prstGeom>
          <a:ln>
            <a:noFill/>
          </a:ln>
          <a:effectLst>
            <a:outerShdw blurRad="292100" dist="139700" dir="2700000" algn="tl" rotWithShape="0">
              <a:srgbClr val="333333">
                <a:alpha val="65000"/>
              </a:srgbClr>
            </a:outerShdw>
          </a:effectLst>
        </p:spPr>
      </p:pic>
      <p:pic>
        <p:nvPicPr>
          <p:cNvPr id="30728" name="Picture 4" descr="F:\Rescue Jacks\IMG_8278.JPG">
            <a:extLst>
              <a:ext uri="{FF2B5EF4-FFF2-40B4-BE49-F238E27FC236}">
                <a16:creationId xmlns:a16="http://schemas.microsoft.com/office/drawing/2014/main" id="{269464F2-3D61-4FA6-A2D2-34BEC1AA8E64}"/>
              </a:ext>
            </a:extLst>
          </p:cNvPr>
          <p:cNvPicPr>
            <a:picLocks noChangeAspect="1" noChangeArrowheads="1"/>
          </p:cNvPicPr>
          <p:nvPr/>
        </p:nvPicPr>
        <p:blipFill>
          <a:blip r:embed="rId5"/>
          <a:srcRect/>
          <a:stretch>
            <a:fillRect/>
          </a:stretch>
        </p:blipFill>
        <p:spPr bwMode="auto">
          <a:xfrm>
            <a:off x="7620001" y="1508126"/>
            <a:ext cx="2917825" cy="2193925"/>
          </a:xfrm>
          <a:prstGeom prst="rect">
            <a:avLst/>
          </a:prstGeom>
          <a:ln>
            <a:noFill/>
          </a:ln>
          <a:effectLst>
            <a:outerShdw blurRad="292100" dist="139700" dir="2700000" algn="tl" rotWithShape="0">
              <a:srgbClr val="333333">
                <a:alpha val="65000"/>
              </a:srgbClr>
            </a:outerShdw>
          </a:effectLst>
        </p:spPr>
      </p:pic>
      <p:pic>
        <p:nvPicPr>
          <p:cNvPr id="9" name="Picture 8" descr="apost fire wall.jpg">
            <a:extLst>
              <a:ext uri="{FF2B5EF4-FFF2-40B4-BE49-F238E27FC236}">
                <a16:creationId xmlns:a16="http://schemas.microsoft.com/office/drawing/2014/main" id="{0C695EED-3933-4EC6-A018-A9F2CFC251A1}"/>
              </a:ext>
            </a:extLst>
          </p:cNvPr>
          <p:cNvPicPr>
            <a:picLocks noChangeAspect="1"/>
          </p:cNvPicPr>
          <p:nvPr/>
        </p:nvPicPr>
        <p:blipFill>
          <a:blip r:embed="rId6"/>
          <a:stretch>
            <a:fillRect/>
          </a:stretch>
        </p:blipFill>
        <p:spPr>
          <a:xfrm>
            <a:off x="4460875" y="2286001"/>
            <a:ext cx="3270250" cy="2925763"/>
          </a:xfrm>
          <a:prstGeom prst="rect">
            <a:avLst/>
          </a:prstGeom>
          <a:ln>
            <a:noFill/>
          </a:ln>
          <a:effectLst>
            <a:outerShdw blurRad="292100" dist="139700" dir="2700000" algn="tl" rotWithShape="0">
              <a:srgbClr val="333333">
                <a:alpha val="65000"/>
              </a:srgbClr>
            </a:outerShdw>
          </a:effectLst>
        </p:spPr>
      </p:pic>
      <p:pic>
        <p:nvPicPr>
          <p:cNvPr id="11" name="Picture 2">
            <a:extLst>
              <a:ext uri="{FF2B5EF4-FFF2-40B4-BE49-F238E27FC236}">
                <a16:creationId xmlns:a16="http://schemas.microsoft.com/office/drawing/2014/main" id="{61DAA6E6-674C-44A1-8760-CE57E3E709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12DA5D26-4EA9-4F72-B208-C602DD404037}"/>
              </a:ext>
            </a:extLst>
          </p:cNvPr>
          <p:cNvSpPr>
            <a:spLocks noGrp="1"/>
          </p:cNvSpPr>
          <p:nvPr>
            <p:ph type="title"/>
          </p:nvPr>
        </p:nvSpPr>
        <p:spPr>
          <a:xfrm>
            <a:off x="1981200" y="152400"/>
            <a:ext cx="8229600" cy="1143000"/>
          </a:xfrm>
        </p:spPr>
        <p:txBody>
          <a:bodyPr/>
          <a:lstStyle/>
          <a:p>
            <a:r>
              <a:rPr lang="en-US" altLang="en-US" b="1"/>
              <a:t>Purchase Points</a:t>
            </a:r>
          </a:p>
        </p:txBody>
      </p:sp>
      <p:sp>
        <p:nvSpPr>
          <p:cNvPr id="8" name="TextBox 7">
            <a:extLst>
              <a:ext uri="{FF2B5EF4-FFF2-40B4-BE49-F238E27FC236}">
                <a16:creationId xmlns:a16="http://schemas.microsoft.com/office/drawing/2014/main" id="{24F10FCD-439A-4628-97C3-5A7464A193EE}"/>
              </a:ext>
            </a:extLst>
          </p:cNvPr>
          <p:cNvSpPr txBox="1">
            <a:spLocks noChangeArrowheads="1"/>
          </p:cNvSpPr>
          <p:nvPr/>
        </p:nvSpPr>
        <p:spPr bwMode="auto">
          <a:xfrm>
            <a:off x="2794000" y="914400"/>
            <a:ext cx="6604000" cy="584200"/>
          </a:xfrm>
          <a:prstGeom prst="rect">
            <a:avLst/>
          </a:prstGeom>
          <a:noFill/>
          <a:ln w="9525">
            <a:noFill/>
            <a:miter lim="800000"/>
            <a:headEnd/>
            <a:tailEnd/>
          </a:ln>
        </p:spPr>
        <p:txBody>
          <a:bodyPr>
            <a:spAutoFit/>
          </a:bodyPr>
          <a:lstStyle/>
          <a:p>
            <a:pPr algn="ctr">
              <a:defRPr/>
            </a:pPr>
            <a:r>
              <a:rPr lang="en-US" sz="3200" dirty="0">
                <a:solidFill>
                  <a:prstClr val="white"/>
                </a:solidFill>
                <a:latin typeface="Calibri" panose="020F0502020204030204"/>
                <a:cs typeface="Arial" panose="020B0604020202020204" pitchFamily="34" charset="0"/>
              </a:rPr>
              <a:t>Round Point to factory holes in frame </a:t>
            </a:r>
          </a:p>
        </p:txBody>
      </p:sp>
      <p:pic>
        <p:nvPicPr>
          <p:cNvPr id="9" name="Picture 8" descr="RQJ_head engagement_3 lift.jpg">
            <a:extLst>
              <a:ext uri="{FF2B5EF4-FFF2-40B4-BE49-F238E27FC236}">
                <a16:creationId xmlns:a16="http://schemas.microsoft.com/office/drawing/2014/main" id="{48395823-927D-4562-92D1-FC1DCF720392}"/>
              </a:ext>
            </a:extLst>
          </p:cNvPr>
          <p:cNvPicPr>
            <a:picLocks noChangeAspect="1"/>
          </p:cNvPicPr>
          <p:nvPr/>
        </p:nvPicPr>
        <p:blipFill>
          <a:blip r:embed="rId2"/>
          <a:stretch>
            <a:fillRect/>
          </a:stretch>
        </p:blipFill>
        <p:spPr>
          <a:xfrm>
            <a:off x="1981201" y="2332039"/>
            <a:ext cx="4151313" cy="3017837"/>
          </a:xfrm>
          <a:prstGeom prst="rect">
            <a:avLst/>
          </a:prstGeom>
          <a:ln>
            <a:noFill/>
          </a:ln>
          <a:effectLst>
            <a:outerShdw blurRad="292100" dist="139700" dir="2700000" algn="tl" rotWithShape="0">
              <a:srgbClr val="333333">
                <a:alpha val="65000"/>
              </a:srgbClr>
            </a:outerShdw>
          </a:effectLst>
        </p:spPr>
      </p:pic>
      <p:pic>
        <p:nvPicPr>
          <p:cNvPr id="10" name="Picture 2" descr="F:\Rescue Jacks\IMG_8261.JPG">
            <a:extLst>
              <a:ext uri="{FF2B5EF4-FFF2-40B4-BE49-F238E27FC236}">
                <a16:creationId xmlns:a16="http://schemas.microsoft.com/office/drawing/2014/main" id="{A639091B-DE0E-47BF-A8C6-3D0A1A437AB6}"/>
              </a:ext>
            </a:extLst>
          </p:cNvPr>
          <p:cNvPicPr>
            <a:picLocks noChangeAspect="1" noChangeArrowheads="1"/>
          </p:cNvPicPr>
          <p:nvPr/>
        </p:nvPicPr>
        <p:blipFill>
          <a:blip r:embed="rId3"/>
          <a:srcRect/>
          <a:stretch>
            <a:fillRect/>
          </a:stretch>
        </p:blipFill>
        <p:spPr bwMode="auto">
          <a:xfrm>
            <a:off x="6400801" y="2286000"/>
            <a:ext cx="3910013" cy="3017838"/>
          </a:xfrm>
          <a:prstGeom prst="rect">
            <a:avLst/>
          </a:prstGeom>
          <a:ln>
            <a:noFill/>
          </a:ln>
          <a:effectLst>
            <a:outerShdw blurRad="292100" dist="139700" dir="2700000" algn="tl" rotWithShape="0">
              <a:srgbClr val="333333">
                <a:alpha val="65000"/>
              </a:srgbClr>
            </a:outerShdw>
          </a:effectLst>
        </p:spPr>
      </p:pic>
      <p:pic>
        <p:nvPicPr>
          <p:cNvPr id="7" name="Picture 2">
            <a:extLst>
              <a:ext uri="{FF2B5EF4-FFF2-40B4-BE49-F238E27FC236}">
                <a16:creationId xmlns:a16="http://schemas.microsoft.com/office/drawing/2014/main" id="{A30A91B8-9AC6-4C01-8CDE-93EA300B50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41FFF5D0-12C6-4921-8A0E-D094630D5556}"/>
              </a:ext>
            </a:extLst>
          </p:cNvPr>
          <p:cNvSpPr>
            <a:spLocks noGrp="1"/>
          </p:cNvSpPr>
          <p:nvPr>
            <p:ph type="title"/>
          </p:nvPr>
        </p:nvSpPr>
        <p:spPr/>
        <p:txBody>
          <a:bodyPr/>
          <a:lstStyle/>
          <a:p>
            <a:r>
              <a:rPr lang="en-US" altLang="en-US"/>
              <a:t>What is a strut?</a:t>
            </a:r>
          </a:p>
        </p:txBody>
      </p:sp>
      <p:sp>
        <p:nvSpPr>
          <p:cNvPr id="9219" name="Content Placeholder 2">
            <a:extLst>
              <a:ext uri="{FF2B5EF4-FFF2-40B4-BE49-F238E27FC236}">
                <a16:creationId xmlns:a16="http://schemas.microsoft.com/office/drawing/2014/main" id="{478A30AC-3425-48C2-AA82-794342D0F58E}"/>
              </a:ext>
            </a:extLst>
          </p:cNvPr>
          <p:cNvSpPr>
            <a:spLocks noGrp="1"/>
          </p:cNvSpPr>
          <p:nvPr>
            <p:ph idx="1"/>
          </p:nvPr>
        </p:nvSpPr>
        <p:spPr>
          <a:xfrm>
            <a:off x="1981200" y="1600200"/>
            <a:ext cx="8229600" cy="4800600"/>
          </a:xfrm>
        </p:spPr>
        <p:txBody>
          <a:bodyPr/>
          <a:lstStyle/>
          <a:p>
            <a:r>
              <a:rPr lang="en-US" altLang="en-US" sz="2800"/>
              <a:t>A strut is a rod or bar designed to resist compression</a:t>
            </a:r>
          </a:p>
          <a:p>
            <a:r>
              <a:rPr lang="en-US" altLang="en-US" sz="2800"/>
              <a:t>We further define a strut as a “system” consisting of tubing, extensions, base and head/end fitting</a:t>
            </a:r>
          </a:p>
          <a:p>
            <a:r>
              <a:rPr lang="en-US" altLang="en-US" sz="2800"/>
              <a:t>Each time you add a component you change the capacity of the system/strut</a:t>
            </a:r>
          </a:p>
          <a:p>
            <a:r>
              <a:rPr lang="en-US" altLang="en-US" sz="2800"/>
              <a:t>When comparing struts and working load limits (WLL), be sure you know what each manufacturer defines as a strut and how they test it</a:t>
            </a:r>
          </a:p>
          <a:p>
            <a:r>
              <a:rPr lang="en-US" altLang="en-US" sz="2800"/>
              <a:t>Some refer to a strut as the tubing only, not including the head and base</a:t>
            </a:r>
          </a:p>
        </p:txBody>
      </p:sp>
      <p:pic>
        <p:nvPicPr>
          <p:cNvPr id="5" name="Picture 2">
            <a:extLst>
              <a:ext uri="{FF2B5EF4-FFF2-40B4-BE49-F238E27FC236}">
                <a16:creationId xmlns:a16="http://schemas.microsoft.com/office/drawing/2014/main" id="{BBC79951-68D4-490B-A157-9A3C15FE4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QJ_base restrant_01.jpg">
            <a:extLst>
              <a:ext uri="{FF2B5EF4-FFF2-40B4-BE49-F238E27FC236}">
                <a16:creationId xmlns:a16="http://schemas.microsoft.com/office/drawing/2014/main" id="{C3B035AC-61FB-4080-BF8E-D34C8D1CF82B}"/>
              </a:ext>
            </a:extLst>
          </p:cNvPr>
          <p:cNvPicPr>
            <a:picLocks noChangeAspect="1"/>
          </p:cNvPicPr>
          <p:nvPr/>
        </p:nvPicPr>
        <p:blipFill>
          <a:blip r:embed="rId2"/>
          <a:stretch>
            <a:fillRect/>
          </a:stretch>
        </p:blipFill>
        <p:spPr>
          <a:xfrm>
            <a:off x="2586038" y="990601"/>
            <a:ext cx="2971800" cy="2208213"/>
          </a:xfrm>
          <a:prstGeom prst="rect">
            <a:avLst/>
          </a:prstGeom>
          <a:ln>
            <a:noFill/>
          </a:ln>
          <a:effectLst>
            <a:outerShdw blurRad="292100" dist="139700" dir="2700000" algn="tl" rotWithShape="0">
              <a:srgbClr val="333333">
                <a:alpha val="65000"/>
              </a:srgbClr>
            </a:outerShdw>
          </a:effectLst>
        </p:spPr>
      </p:pic>
      <p:pic>
        <p:nvPicPr>
          <p:cNvPr id="7" name="Picture 6" descr="RQJ_straps_2 point wheel lift_02.jpg">
            <a:extLst>
              <a:ext uri="{FF2B5EF4-FFF2-40B4-BE49-F238E27FC236}">
                <a16:creationId xmlns:a16="http://schemas.microsoft.com/office/drawing/2014/main" id="{17BC5680-5E8D-41D5-B398-964395D3ABE1}"/>
              </a:ext>
            </a:extLst>
          </p:cNvPr>
          <p:cNvPicPr>
            <a:picLocks noChangeAspect="1"/>
          </p:cNvPicPr>
          <p:nvPr/>
        </p:nvPicPr>
        <p:blipFill>
          <a:blip r:embed="rId3"/>
          <a:stretch>
            <a:fillRect/>
          </a:stretch>
        </p:blipFill>
        <p:spPr>
          <a:xfrm>
            <a:off x="2573339" y="3886200"/>
            <a:ext cx="3017837" cy="2235200"/>
          </a:xfrm>
          <a:prstGeom prst="rect">
            <a:avLst/>
          </a:prstGeom>
          <a:ln>
            <a:noFill/>
          </a:ln>
          <a:effectLst>
            <a:outerShdw blurRad="292100" dist="139700" dir="2700000" algn="tl" rotWithShape="0">
              <a:srgbClr val="333333">
                <a:alpha val="65000"/>
              </a:srgbClr>
            </a:outerShdw>
          </a:effectLst>
        </p:spPr>
      </p:pic>
      <p:pic>
        <p:nvPicPr>
          <p:cNvPr id="8" name="Picture 7" descr="DSC_0655.JPG">
            <a:extLst>
              <a:ext uri="{FF2B5EF4-FFF2-40B4-BE49-F238E27FC236}">
                <a16:creationId xmlns:a16="http://schemas.microsoft.com/office/drawing/2014/main" id="{6212146B-821D-45F0-84DD-BB442418039A}"/>
              </a:ext>
            </a:extLst>
          </p:cNvPr>
          <p:cNvPicPr>
            <a:picLocks noChangeAspect="1"/>
          </p:cNvPicPr>
          <p:nvPr/>
        </p:nvPicPr>
        <p:blipFill>
          <a:blip r:embed="rId4"/>
          <a:stretch>
            <a:fillRect/>
          </a:stretch>
        </p:blipFill>
        <p:spPr>
          <a:xfrm>
            <a:off x="6505575" y="990601"/>
            <a:ext cx="3194050" cy="2117725"/>
          </a:xfrm>
          <a:prstGeom prst="rect">
            <a:avLst/>
          </a:prstGeom>
          <a:ln>
            <a:noFill/>
          </a:ln>
          <a:effectLst>
            <a:outerShdw blurRad="292100" dist="139700" dir="2700000" algn="tl" rotWithShape="0">
              <a:srgbClr val="333333">
                <a:alpha val="65000"/>
              </a:srgbClr>
            </a:outerShdw>
          </a:effectLst>
        </p:spPr>
      </p:pic>
      <p:pic>
        <p:nvPicPr>
          <p:cNvPr id="9" name="Picture 8" descr="09 Photos 079.jpg">
            <a:extLst>
              <a:ext uri="{FF2B5EF4-FFF2-40B4-BE49-F238E27FC236}">
                <a16:creationId xmlns:a16="http://schemas.microsoft.com/office/drawing/2014/main" id="{C5527BF2-F422-4E20-800A-5BF4E53E4DE9}"/>
              </a:ext>
            </a:extLst>
          </p:cNvPr>
          <p:cNvPicPr>
            <a:picLocks noChangeAspect="1"/>
          </p:cNvPicPr>
          <p:nvPr/>
        </p:nvPicPr>
        <p:blipFill>
          <a:blip r:embed="rId5"/>
          <a:stretch>
            <a:fillRect/>
          </a:stretch>
        </p:blipFill>
        <p:spPr>
          <a:xfrm>
            <a:off x="6511925" y="3881438"/>
            <a:ext cx="3352800" cy="2514600"/>
          </a:xfrm>
          <a:prstGeom prst="rect">
            <a:avLst/>
          </a:prstGeom>
          <a:ln>
            <a:noFill/>
          </a:ln>
          <a:effectLst>
            <a:outerShdw blurRad="292100" dist="139700" dir="2700000" algn="tl" rotWithShape="0">
              <a:srgbClr val="333333">
                <a:alpha val="65000"/>
              </a:srgbClr>
            </a:outerShdw>
          </a:effectLst>
        </p:spPr>
      </p:pic>
      <p:sp>
        <p:nvSpPr>
          <p:cNvPr id="55302" name="TextBox 9">
            <a:extLst>
              <a:ext uri="{FF2B5EF4-FFF2-40B4-BE49-F238E27FC236}">
                <a16:creationId xmlns:a16="http://schemas.microsoft.com/office/drawing/2014/main" id="{F9515337-D56A-4A3E-8BB3-697EDE90BCCA}"/>
              </a:ext>
            </a:extLst>
          </p:cNvPr>
          <p:cNvSpPr txBox="1">
            <a:spLocks noChangeArrowheads="1"/>
          </p:cNvSpPr>
          <p:nvPr/>
        </p:nvSpPr>
        <p:spPr bwMode="auto">
          <a:xfrm>
            <a:off x="2790825" y="3213100"/>
            <a:ext cx="2522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prstClr val="white"/>
                </a:solidFill>
                <a:cs typeface="Arial" panose="020B0604020202020204" pitchFamily="34" charset="0"/>
              </a:rPr>
              <a:t>“D” Ring Cluster to Chain</a:t>
            </a:r>
          </a:p>
        </p:txBody>
      </p:sp>
      <p:sp>
        <p:nvSpPr>
          <p:cNvPr id="55303" name="Rectangle 10">
            <a:extLst>
              <a:ext uri="{FF2B5EF4-FFF2-40B4-BE49-F238E27FC236}">
                <a16:creationId xmlns:a16="http://schemas.microsoft.com/office/drawing/2014/main" id="{C5DFA910-2A6A-449E-8FED-8D3138B539A1}"/>
              </a:ext>
            </a:extLst>
          </p:cNvPr>
          <p:cNvSpPr>
            <a:spLocks noChangeArrowheads="1"/>
          </p:cNvSpPr>
          <p:nvPr/>
        </p:nvSpPr>
        <p:spPr bwMode="auto">
          <a:xfrm>
            <a:off x="2490788" y="6134100"/>
            <a:ext cx="31480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a:solidFill>
                  <a:prstClr val="white"/>
                </a:solidFill>
                <a:cs typeface="Arial" panose="020B0604020202020204" pitchFamily="34" charset="0"/>
              </a:rPr>
              <a:t>Ratchet Strap to object or Base to Base or D Ring to D Ring</a:t>
            </a:r>
          </a:p>
        </p:txBody>
      </p:sp>
      <p:sp>
        <p:nvSpPr>
          <p:cNvPr id="55304" name="Rectangle 11">
            <a:extLst>
              <a:ext uri="{FF2B5EF4-FFF2-40B4-BE49-F238E27FC236}">
                <a16:creationId xmlns:a16="http://schemas.microsoft.com/office/drawing/2014/main" id="{D049F4A7-7A94-4C24-9199-1F6C6FCB1CB5}"/>
              </a:ext>
            </a:extLst>
          </p:cNvPr>
          <p:cNvSpPr>
            <a:spLocks noChangeArrowheads="1"/>
          </p:cNvSpPr>
          <p:nvPr/>
        </p:nvSpPr>
        <p:spPr bwMode="auto">
          <a:xfrm>
            <a:off x="6638925" y="6411914"/>
            <a:ext cx="314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a:solidFill>
                  <a:prstClr val="white"/>
                </a:solidFill>
                <a:cs typeface="Arial" panose="020B0604020202020204" pitchFamily="34" charset="0"/>
              </a:rPr>
              <a:t>Stake Base</a:t>
            </a:r>
          </a:p>
        </p:txBody>
      </p:sp>
      <p:sp>
        <p:nvSpPr>
          <p:cNvPr id="55305" name="Rectangle 12">
            <a:extLst>
              <a:ext uri="{FF2B5EF4-FFF2-40B4-BE49-F238E27FC236}">
                <a16:creationId xmlns:a16="http://schemas.microsoft.com/office/drawing/2014/main" id="{CE97196A-35AF-4123-AFD1-BEE82572C84A}"/>
              </a:ext>
            </a:extLst>
          </p:cNvPr>
          <p:cNvSpPr>
            <a:spLocks noChangeArrowheads="1"/>
          </p:cNvSpPr>
          <p:nvPr/>
        </p:nvSpPr>
        <p:spPr bwMode="auto">
          <a:xfrm>
            <a:off x="5854700" y="3128964"/>
            <a:ext cx="44958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556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556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556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556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556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556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556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556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556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ct val="90000"/>
              </a:lnSpc>
              <a:spcBef>
                <a:spcPct val="0"/>
              </a:spcBef>
              <a:spcAft>
                <a:spcPct val="35000"/>
              </a:spcAft>
              <a:buNone/>
            </a:pPr>
            <a:r>
              <a:rPr lang="en-US" altLang="en-US" sz="1600">
                <a:solidFill>
                  <a:prstClr val="white"/>
                </a:solidFill>
                <a:cs typeface="Arial" panose="020B0604020202020204" pitchFamily="34" charset="0"/>
              </a:rPr>
              <a:t>Both ends of chain are secured  to under carriage of car also using a cluster from the D Ring to the chain</a:t>
            </a:r>
          </a:p>
        </p:txBody>
      </p:sp>
      <p:sp>
        <p:nvSpPr>
          <p:cNvPr id="55306" name="Rectangle 13">
            <a:extLst>
              <a:ext uri="{FF2B5EF4-FFF2-40B4-BE49-F238E27FC236}">
                <a16:creationId xmlns:a16="http://schemas.microsoft.com/office/drawing/2014/main" id="{0FCE9D76-E300-4F4B-B0B8-BB1F595BC6D7}"/>
              </a:ext>
            </a:extLst>
          </p:cNvPr>
          <p:cNvSpPr>
            <a:spLocks noChangeArrowheads="1"/>
          </p:cNvSpPr>
          <p:nvPr/>
        </p:nvSpPr>
        <p:spPr bwMode="auto">
          <a:xfrm>
            <a:off x="4740275" y="152401"/>
            <a:ext cx="277495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50000"/>
              </a:lnSpc>
              <a:spcBef>
                <a:spcPct val="0"/>
              </a:spcBef>
              <a:spcAft>
                <a:spcPct val="0"/>
              </a:spcAft>
              <a:buNone/>
            </a:pPr>
            <a:r>
              <a:rPr lang="en-US" altLang="en-US" b="1">
                <a:solidFill>
                  <a:prstClr val="white"/>
                </a:solidFill>
                <a:cs typeface="Arial" panose="020B0604020202020204" pitchFamily="34" charset="0"/>
              </a:rPr>
              <a:t>Base Restraints</a:t>
            </a:r>
          </a:p>
        </p:txBody>
      </p:sp>
      <p:pic>
        <p:nvPicPr>
          <p:cNvPr id="12" name="Picture 2">
            <a:extLst>
              <a:ext uri="{FF2B5EF4-FFF2-40B4-BE49-F238E27FC236}">
                <a16:creationId xmlns:a16="http://schemas.microsoft.com/office/drawing/2014/main" id="{861E43A0-7A1C-4190-86B0-154606600E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053E9E33-7F29-44DF-9842-18843671F77A}"/>
              </a:ext>
            </a:extLst>
          </p:cNvPr>
          <p:cNvSpPr>
            <a:spLocks noGrp="1"/>
          </p:cNvSpPr>
          <p:nvPr>
            <p:ph type="ctrTitle"/>
          </p:nvPr>
        </p:nvSpPr>
        <p:spPr>
          <a:xfrm>
            <a:off x="2209800" y="1600201"/>
            <a:ext cx="7772400" cy="1470025"/>
          </a:xfrm>
        </p:spPr>
        <p:txBody>
          <a:bodyPr/>
          <a:lstStyle/>
          <a:p>
            <a:r>
              <a:rPr lang="en-US" altLang="en-US" sz="7200" b="1"/>
              <a:t>Part III:</a:t>
            </a:r>
          </a:p>
        </p:txBody>
      </p:sp>
      <p:sp>
        <p:nvSpPr>
          <p:cNvPr id="3" name="Subtitle 2">
            <a:extLst>
              <a:ext uri="{FF2B5EF4-FFF2-40B4-BE49-F238E27FC236}">
                <a16:creationId xmlns:a16="http://schemas.microsoft.com/office/drawing/2014/main" id="{561CBBEB-8823-4682-9BFA-85896597D4CF}"/>
              </a:ext>
            </a:extLst>
          </p:cNvPr>
          <p:cNvSpPr>
            <a:spLocks noGrp="1"/>
          </p:cNvSpPr>
          <p:nvPr>
            <p:ph type="subTitle" idx="1"/>
          </p:nvPr>
        </p:nvSpPr>
        <p:spPr>
          <a:xfrm>
            <a:off x="2895600" y="3355975"/>
            <a:ext cx="6400800" cy="1752600"/>
          </a:xfrm>
        </p:spPr>
        <p:txBody>
          <a:bodyPr/>
          <a:lstStyle/>
          <a:p>
            <a:pPr>
              <a:buFont typeface="Arial" charset="0"/>
              <a:buNone/>
              <a:defRPr/>
            </a:pPr>
            <a:r>
              <a:rPr lang="en-US" sz="4400" dirty="0"/>
              <a:t>Strut Lifting Concepts</a:t>
            </a:r>
          </a:p>
        </p:txBody>
      </p:sp>
      <p:pic>
        <p:nvPicPr>
          <p:cNvPr id="5" name="Picture 2">
            <a:extLst>
              <a:ext uri="{FF2B5EF4-FFF2-40B4-BE49-F238E27FC236}">
                <a16:creationId xmlns:a16="http://schemas.microsoft.com/office/drawing/2014/main" id="{1FD13F13-DB1D-4DB7-81DE-B3866F7C4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8A0B54B7-58D1-4D18-B210-E5FBF5744CA3}"/>
              </a:ext>
            </a:extLst>
          </p:cNvPr>
          <p:cNvSpPr>
            <a:spLocks noGrp="1"/>
          </p:cNvSpPr>
          <p:nvPr>
            <p:ph type="title"/>
          </p:nvPr>
        </p:nvSpPr>
        <p:spPr/>
        <p:txBody>
          <a:bodyPr/>
          <a:lstStyle/>
          <a:p>
            <a:r>
              <a:rPr lang="en-US" altLang="en-US" b="1"/>
              <a:t>Lifting Basics</a:t>
            </a:r>
          </a:p>
        </p:txBody>
      </p:sp>
      <p:sp>
        <p:nvSpPr>
          <p:cNvPr id="54275" name="Content Placeholder 2">
            <a:extLst>
              <a:ext uri="{FF2B5EF4-FFF2-40B4-BE49-F238E27FC236}">
                <a16:creationId xmlns:a16="http://schemas.microsoft.com/office/drawing/2014/main" id="{F82A8360-97A8-4A22-908E-09EA935EDEBC}"/>
              </a:ext>
            </a:extLst>
          </p:cNvPr>
          <p:cNvSpPr>
            <a:spLocks noGrp="1"/>
          </p:cNvSpPr>
          <p:nvPr>
            <p:ph idx="1"/>
          </p:nvPr>
        </p:nvSpPr>
        <p:spPr>
          <a:xfrm>
            <a:off x="1989138" y="1417638"/>
            <a:ext cx="8229600" cy="4983162"/>
          </a:xfrm>
        </p:spPr>
        <p:txBody>
          <a:bodyPr/>
          <a:lstStyle/>
          <a:p>
            <a:pPr>
              <a:defRPr/>
            </a:pPr>
            <a:r>
              <a:rPr lang="en-US" altLang="en-US" sz="2100" dirty="0"/>
              <a:t> Why/When Should You Lift?</a:t>
            </a:r>
          </a:p>
          <a:p>
            <a:pPr lvl="1">
              <a:defRPr/>
            </a:pPr>
            <a:r>
              <a:rPr lang="en-US" altLang="en-US" sz="2100" dirty="0"/>
              <a:t>Partial ejection or entrapment</a:t>
            </a:r>
          </a:p>
          <a:p>
            <a:pPr lvl="1">
              <a:defRPr/>
            </a:pPr>
            <a:r>
              <a:rPr lang="en-US" altLang="en-US" sz="2100" dirty="0"/>
              <a:t>Relieve pressure on roof posts with an overturned vehicle</a:t>
            </a:r>
          </a:p>
          <a:p>
            <a:pPr lvl="1">
              <a:defRPr/>
            </a:pPr>
            <a:r>
              <a:rPr lang="en-US" altLang="en-US" sz="2100" dirty="0"/>
              <a:t>Create working space to access patients</a:t>
            </a:r>
          </a:p>
          <a:p>
            <a:pPr lvl="1">
              <a:defRPr/>
            </a:pPr>
            <a:r>
              <a:rPr lang="en-US" altLang="en-US" sz="2100" dirty="0"/>
              <a:t>Speed up operation to give the patient a better chance</a:t>
            </a:r>
          </a:p>
          <a:p>
            <a:pPr lvl="1">
              <a:defRPr/>
            </a:pPr>
            <a:r>
              <a:rPr lang="en-US" altLang="en-US" sz="2100" dirty="0"/>
              <a:t>Remove from overhead hazard with an override (ex. car on car)</a:t>
            </a:r>
          </a:p>
          <a:p>
            <a:pPr>
              <a:defRPr/>
            </a:pPr>
            <a:r>
              <a:rPr lang="en-US" altLang="en-US" sz="2100" dirty="0"/>
              <a:t> Why Lift With Struts?</a:t>
            </a:r>
          </a:p>
          <a:p>
            <a:pPr lvl="1">
              <a:defRPr/>
            </a:pPr>
            <a:r>
              <a:rPr lang="en-US" altLang="en-US" sz="2100" dirty="0"/>
              <a:t>Need to stabilize load during lift (even if using lift bags)</a:t>
            </a:r>
          </a:p>
          <a:p>
            <a:pPr lvl="1">
              <a:defRPr/>
            </a:pPr>
            <a:r>
              <a:rPr lang="en-US" altLang="en-US" sz="2100" dirty="0"/>
              <a:t>High engagement w/ struts with increased footprint </a:t>
            </a:r>
          </a:p>
          <a:p>
            <a:pPr lvl="1">
              <a:defRPr/>
            </a:pPr>
            <a:r>
              <a:rPr lang="en-US" altLang="en-US" sz="2100" dirty="0"/>
              <a:t>No need to “dig holes” under the load</a:t>
            </a:r>
          </a:p>
          <a:p>
            <a:pPr lvl="1">
              <a:defRPr/>
            </a:pPr>
            <a:r>
              <a:rPr lang="en-US" altLang="en-US" sz="2100" dirty="0"/>
              <a:t>Quick and easy</a:t>
            </a:r>
          </a:p>
          <a:p>
            <a:pPr>
              <a:defRPr/>
            </a:pPr>
            <a:r>
              <a:rPr lang="en-US" altLang="en-US" sz="2100" dirty="0"/>
              <a:t>We are complimenting cribbing, not replacing it.  Remember to lift an inch, crib an inch.   </a:t>
            </a:r>
          </a:p>
          <a:p>
            <a:pPr marL="457200" lvl="1" indent="0">
              <a:buNone/>
              <a:defRPr/>
            </a:pPr>
            <a:endParaRPr lang="en-US" altLang="en-US" sz="2100" dirty="0"/>
          </a:p>
        </p:txBody>
      </p:sp>
      <p:pic>
        <p:nvPicPr>
          <p:cNvPr id="5" name="Picture 2">
            <a:extLst>
              <a:ext uri="{FF2B5EF4-FFF2-40B4-BE49-F238E27FC236}">
                <a16:creationId xmlns:a16="http://schemas.microsoft.com/office/drawing/2014/main" id="{CACB2825-BFCD-4A98-9413-7B66C9E71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9E68D972-4550-46E8-AC2A-94B0A0C4F254}"/>
              </a:ext>
            </a:extLst>
          </p:cNvPr>
          <p:cNvSpPr>
            <a:spLocks noGrp="1"/>
          </p:cNvSpPr>
          <p:nvPr>
            <p:ph type="title"/>
          </p:nvPr>
        </p:nvSpPr>
        <p:spPr/>
        <p:txBody>
          <a:bodyPr/>
          <a:lstStyle/>
          <a:p>
            <a:r>
              <a:rPr lang="en-US" altLang="en-US" b="1"/>
              <a:t>Lifting Basics</a:t>
            </a:r>
          </a:p>
        </p:txBody>
      </p:sp>
      <p:sp>
        <p:nvSpPr>
          <p:cNvPr id="58371" name="Content Placeholder 2">
            <a:extLst>
              <a:ext uri="{FF2B5EF4-FFF2-40B4-BE49-F238E27FC236}">
                <a16:creationId xmlns:a16="http://schemas.microsoft.com/office/drawing/2014/main" id="{9CE61BBC-790D-4ED1-A6F2-24EE5A2A9A4C}"/>
              </a:ext>
            </a:extLst>
          </p:cNvPr>
          <p:cNvSpPr>
            <a:spLocks noGrp="1"/>
          </p:cNvSpPr>
          <p:nvPr>
            <p:ph idx="1"/>
          </p:nvPr>
        </p:nvSpPr>
        <p:spPr/>
        <p:txBody>
          <a:bodyPr/>
          <a:lstStyle/>
          <a:p>
            <a:r>
              <a:rPr lang="en-US" altLang="en-US" sz="2800"/>
              <a:t>Triangles are great for stabilization</a:t>
            </a:r>
          </a:p>
          <a:p>
            <a:r>
              <a:rPr lang="en-US" altLang="en-US" sz="2800"/>
              <a:t>Triangles are not so great for lifting and must be incorporated properly</a:t>
            </a:r>
          </a:p>
          <a:p>
            <a:pPr lvl="1"/>
            <a:r>
              <a:rPr lang="en-US" altLang="en-US" sz="2400"/>
              <a:t>search YouTube “strut failure”</a:t>
            </a:r>
          </a:p>
          <a:p>
            <a:r>
              <a:rPr lang="en-US" altLang="en-US" sz="2800"/>
              <a:t>Lifting against a tight triangle can result in dangerous tension buildup or strut failure</a:t>
            </a:r>
          </a:p>
          <a:p>
            <a:r>
              <a:rPr lang="en-US" altLang="en-US" sz="2800"/>
              <a:t>Tension management is critical</a:t>
            </a:r>
          </a:p>
          <a:p>
            <a:pPr lvl="1"/>
            <a:r>
              <a:rPr lang="en-US" altLang="en-US" sz="2400"/>
              <a:t>Options: short lifts, crib and reset, dual straps or single “leash” straps with 4-sided shape combination, outrigging, etc.</a:t>
            </a:r>
          </a:p>
        </p:txBody>
      </p:sp>
      <p:pic>
        <p:nvPicPr>
          <p:cNvPr id="5" name="Picture 2">
            <a:extLst>
              <a:ext uri="{FF2B5EF4-FFF2-40B4-BE49-F238E27FC236}">
                <a16:creationId xmlns:a16="http://schemas.microsoft.com/office/drawing/2014/main" id="{00C02B40-7AA1-415F-89FC-654A9ECE6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a:extLst>
              <a:ext uri="{FF2B5EF4-FFF2-40B4-BE49-F238E27FC236}">
                <a16:creationId xmlns:a16="http://schemas.microsoft.com/office/drawing/2014/main" id="{F56AD778-6468-44A3-AE99-6D99AED19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0976" y="1371601"/>
            <a:ext cx="3756025"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8">
            <a:extLst>
              <a:ext uri="{FF2B5EF4-FFF2-40B4-BE49-F238E27FC236}">
                <a16:creationId xmlns:a16="http://schemas.microsoft.com/office/drawing/2014/main" id="{53ACECAD-1CD6-4A83-9145-467CA5D91CDA}"/>
              </a:ext>
            </a:extLst>
          </p:cNvPr>
          <p:cNvSpPr txBox="1">
            <a:spLocks noChangeArrowheads="1"/>
          </p:cNvSpPr>
          <p:nvPr/>
        </p:nvSpPr>
        <p:spPr bwMode="auto">
          <a:xfrm>
            <a:off x="1600201" y="1447801"/>
            <a:ext cx="4930775" cy="2124075"/>
          </a:xfrm>
          <a:prstGeom prst="rect">
            <a:avLst/>
          </a:prstGeom>
          <a:no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342900" indent="-342900" eaLnBrk="1" fontAlgn="base" hangingPunct="1">
              <a:spcBef>
                <a:spcPct val="0"/>
              </a:spcBef>
              <a:spcAft>
                <a:spcPct val="0"/>
              </a:spcAft>
              <a:defRPr/>
            </a:pPr>
            <a:r>
              <a:rPr lang="en-US" altLang="en-US" sz="2200" dirty="0">
                <a:solidFill>
                  <a:prstClr val="white"/>
                </a:solidFill>
                <a:latin typeface="Calibri" panose="020F0502020204030204"/>
                <a:cs typeface="Arial" charset="0"/>
              </a:rPr>
              <a:t>Leave slack in sway strap to allow for lift</a:t>
            </a:r>
          </a:p>
          <a:p>
            <a:pPr marL="342900" indent="-342900" eaLnBrk="1" fontAlgn="base" hangingPunct="1">
              <a:spcBef>
                <a:spcPct val="0"/>
              </a:spcBef>
              <a:spcAft>
                <a:spcPct val="0"/>
              </a:spcAft>
              <a:defRPr/>
            </a:pPr>
            <a:r>
              <a:rPr lang="en-US" altLang="en-US" sz="2200" dirty="0">
                <a:solidFill>
                  <a:prstClr val="white"/>
                </a:solidFill>
                <a:latin typeface="Calibri" panose="020F0502020204030204"/>
                <a:cs typeface="Arial" charset="0"/>
              </a:rPr>
              <a:t>Make sure ratchet mechanism in LOCKED position </a:t>
            </a:r>
            <a:r>
              <a:rPr lang="en-US" sz="2200" dirty="0">
                <a:solidFill>
                  <a:prstClr val="white"/>
                </a:solidFill>
                <a:latin typeface="Calibri" panose="020F0502020204030204"/>
                <a:cs typeface="Arial" charset="0"/>
              </a:rPr>
              <a:t>with multiple wraps on the bale</a:t>
            </a:r>
            <a:endParaRPr lang="en-US" altLang="en-US" sz="2200" dirty="0">
              <a:solidFill>
                <a:prstClr val="white"/>
              </a:solidFill>
              <a:latin typeface="Calibri" panose="020F0502020204030204"/>
              <a:cs typeface="Arial" charset="0"/>
            </a:endParaRPr>
          </a:p>
          <a:p>
            <a:pPr marL="342900" indent="-342900" eaLnBrk="1" fontAlgn="base" hangingPunct="1">
              <a:spcBef>
                <a:spcPct val="0"/>
              </a:spcBef>
              <a:spcAft>
                <a:spcPct val="0"/>
              </a:spcAft>
              <a:defRPr/>
            </a:pPr>
            <a:r>
              <a:rPr lang="en-US" altLang="en-US" sz="2200" dirty="0">
                <a:solidFill>
                  <a:prstClr val="white"/>
                </a:solidFill>
                <a:latin typeface="Calibri" panose="020F0502020204030204"/>
                <a:cs typeface="Arial" charset="0"/>
              </a:rPr>
              <a:t>Tighten strap when lift is complete</a:t>
            </a:r>
          </a:p>
        </p:txBody>
      </p:sp>
      <p:sp>
        <p:nvSpPr>
          <p:cNvPr id="59396" name="Title 1">
            <a:extLst>
              <a:ext uri="{FF2B5EF4-FFF2-40B4-BE49-F238E27FC236}">
                <a16:creationId xmlns:a16="http://schemas.microsoft.com/office/drawing/2014/main" id="{48A2B45D-F4E0-4DDA-9CA1-E1C032667A45}"/>
              </a:ext>
            </a:extLst>
          </p:cNvPr>
          <p:cNvSpPr>
            <a:spLocks noGrp="1"/>
          </p:cNvSpPr>
          <p:nvPr>
            <p:ph type="title"/>
          </p:nvPr>
        </p:nvSpPr>
        <p:spPr>
          <a:xfrm>
            <a:off x="1981200" y="152400"/>
            <a:ext cx="8229600" cy="1143000"/>
          </a:xfrm>
        </p:spPr>
        <p:txBody>
          <a:bodyPr/>
          <a:lstStyle/>
          <a:p>
            <a:pPr eaLnBrk="1" hangingPunct="1"/>
            <a:r>
              <a:rPr lang="en-US" altLang="en-US" sz="3200" b="1"/>
              <a:t>Lifting with Tension Management</a:t>
            </a:r>
            <a:br>
              <a:rPr lang="en-US" altLang="en-US" sz="3200" b="1"/>
            </a:br>
            <a:r>
              <a:rPr lang="en-US" altLang="en-US" sz="2800"/>
              <a:t>“Leash, sway or triangle” Technique</a:t>
            </a:r>
            <a:endParaRPr lang="en-US" altLang="en-US" sz="3200"/>
          </a:p>
        </p:txBody>
      </p:sp>
      <p:pic>
        <p:nvPicPr>
          <p:cNvPr id="59397" name="Picture 2">
            <a:extLst>
              <a:ext uri="{FF2B5EF4-FFF2-40B4-BE49-F238E27FC236}">
                <a16:creationId xmlns:a16="http://schemas.microsoft.com/office/drawing/2014/main" id="{B2C556C4-19D7-4F4F-B3F2-9139D45B9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1481"/>
          <a:stretch>
            <a:fillRect/>
          </a:stretch>
        </p:blipFill>
        <p:spPr bwMode="auto">
          <a:xfrm>
            <a:off x="2868614" y="3581400"/>
            <a:ext cx="642778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4B3D6285-A70F-48E6-8908-945476590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DE1B6316-9DE7-4A40-8593-582F572FEEF7}"/>
              </a:ext>
            </a:extLst>
          </p:cNvPr>
          <p:cNvSpPr>
            <a:spLocks noGrp="1"/>
          </p:cNvSpPr>
          <p:nvPr>
            <p:ph type="title"/>
          </p:nvPr>
        </p:nvSpPr>
        <p:spPr/>
        <p:txBody>
          <a:bodyPr/>
          <a:lstStyle/>
          <a:p>
            <a:r>
              <a:rPr lang="en-US" altLang="en-US"/>
              <a:t>Why do we keep triangle straps hooked low? </a:t>
            </a:r>
          </a:p>
        </p:txBody>
      </p:sp>
      <p:sp>
        <p:nvSpPr>
          <p:cNvPr id="60419" name="Text Placeholder 3">
            <a:extLst>
              <a:ext uri="{FF2B5EF4-FFF2-40B4-BE49-F238E27FC236}">
                <a16:creationId xmlns:a16="http://schemas.microsoft.com/office/drawing/2014/main" id="{D52D765C-267D-4A17-AB1C-197F6872B4AB}"/>
              </a:ext>
            </a:extLst>
          </p:cNvPr>
          <p:cNvSpPr>
            <a:spLocks noGrp="1"/>
          </p:cNvSpPr>
          <p:nvPr>
            <p:ph type="body" idx="1"/>
          </p:nvPr>
        </p:nvSpPr>
        <p:spPr/>
        <p:txBody>
          <a:bodyPr/>
          <a:lstStyle/>
          <a:p>
            <a:pPr algn="ctr"/>
            <a:r>
              <a:rPr lang="en-US" altLang="en-US"/>
              <a:t>Before Lift</a:t>
            </a:r>
          </a:p>
        </p:txBody>
      </p:sp>
      <p:sp>
        <p:nvSpPr>
          <p:cNvPr id="60420" name="Text Placeholder 5">
            <a:extLst>
              <a:ext uri="{FF2B5EF4-FFF2-40B4-BE49-F238E27FC236}">
                <a16:creationId xmlns:a16="http://schemas.microsoft.com/office/drawing/2014/main" id="{804AE088-EF19-4778-9DFE-DEB948096AC6}"/>
              </a:ext>
            </a:extLst>
          </p:cNvPr>
          <p:cNvSpPr>
            <a:spLocks noGrp="1"/>
          </p:cNvSpPr>
          <p:nvPr>
            <p:ph type="body" sz="quarter" idx="3"/>
          </p:nvPr>
        </p:nvSpPr>
        <p:spPr>
          <a:xfrm>
            <a:off x="6169026" y="1535113"/>
            <a:ext cx="4041775" cy="639762"/>
          </a:xfrm>
        </p:spPr>
        <p:txBody>
          <a:bodyPr/>
          <a:lstStyle/>
          <a:p>
            <a:pPr algn="ctr"/>
            <a:r>
              <a:rPr lang="en-US" altLang="en-US"/>
              <a:t>After Lift</a:t>
            </a:r>
          </a:p>
        </p:txBody>
      </p:sp>
      <p:sp>
        <p:nvSpPr>
          <p:cNvPr id="12" name="Arc 11">
            <a:extLst>
              <a:ext uri="{FF2B5EF4-FFF2-40B4-BE49-F238E27FC236}">
                <a16:creationId xmlns:a16="http://schemas.microsoft.com/office/drawing/2014/main" id="{73F8729A-9F4D-4505-A395-CCC699C26887}"/>
              </a:ext>
            </a:extLst>
          </p:cNvPr>
          <p:cNvSpPr/>
          <p:nvPr/>
        </p:nvSpPr>
        <p:spPr>
          <a:xfrm>
            <a:off x="2244726" y="5741988"/>
            <a:ext cx="873125" cy="755650"/>
          </a:xfrm>
          <a:prstGeom prst="arc">
            <a:avLst>
              <a:gd name="adj1" fmla="val 16638801"/>
              <a:gd name="adj2" fmla="val 0"/>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grpSp>
        <p:nvGrpSpPr>
          <p:cNvPr id="60422" name="Group 21">
            <a:extLst>
              <a:ext uri="{FF2B5EF4-FFF2-40B4-BE49-F238E27FC236}">
                <a16:creationId xmlns:a16="http://schemas.microsoft.com/office/drawing/2014/main" id="{F82D64B9-FC89-46E5-AC88-673DD0F727FD}"/>
              </a:ext>
            </a:extLst>
          </p:cNvPr>
          <p:cNvGrpSpPr>
            <a:grpSpLocks/>
          </p:cNvGrpSpPr>
          <p:nvPr/>
        </p:nvGrpSpPr>
        <p:grpSpPr bwMode="auto">
          <a:xfrm>
            <a:off x="2386014" y="2773364"/>
            <a:ext cx="3152775" cy="3455987"/>
            <a:chOff x="5609628" y="1442990"/>
            <a:chExt cx="3153372" cy="3456409"/>
          </a:xfrm>
        </p:grpSpPr>
        <p:sp>
          <p:nvSpPr>
            <p:cNvPr id="24" name="Rectangle 23">
              <a:extLst>
                <a:ext uri="{FF2B5EF4-FFF2-40B4-BE49-F238E27FC236}">
                  <a16:creationId xmlns:a16="http://schemas.microsoft.com/office/drawing/2014/main" id="{5BC20E14-D1A4-43C6-A17A-5717101A0658}"/>
                </a:ext>
              </a:extLst>
            </p:cNvPr>
            <p:cNvSpPr/>
            <p:nvPr/>
          </p:nvSpPr>
          <p:spPr>
            <a:xfrm>
              <a:off x="7038649" y="1506498"/>
              <a:ext cx="304858" cy="3348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panose="020F0502020204030204"/>
                </a:rPr>
                <a:t>CAR</a:t>
              </a:r>
            </a:p>
          </p:txBody>
        </p:sp>
        <p:sp>
          <p:nvSpPr>
            <p:cNvPr id="25" name="Rectangle 24">
              <a:extLst>
                <a:ext uri="{FF2B5EF4-FFF2-40B4-BE49-F238E27FC236}">
                  <a16:creationId xmlns:a16="http://schemas.microsoft.com/office/drawing/2014/main" id="{E84D87D8-97A7-4DCD-ACF1-5AA73624796C}"/>
                </a:ext>
              </a:extLst>
            </p:cNvPr>
            <p:cNvSpPr/>
            <p:nvPr/>
          </p:nvSpPr>
          <p:spPr>
            <a:xfrm rot="1322120">
              <a:off x="6317787" y="1442990"/>
              <a:ext cx="82566" cy="34405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26" name="Rectangle 25">
              <a:extLst>
                <a:ext uri="{FF2B5EF4-FFF2-40B4-BE49-F238E27FC236}">
                  <a16:creationId xmlns:a16="http://schemas.microsoft.com/office/drawing/2014/main" id="{9281EA00-B56A-4F7D-9FE3-9731C7F81784}"/>
                </a:ext>
              </a:extLst>
            </p:cNvPr>
            <p:cNvSpPr/>
            <p:nvPr/>
          </p:nvSpPr>
          <p:spPr>
            <a:xfrm rot="20329829">
              <a:off x="7980214" y="1452516"/>
              <a:ext cx="87330" cy="34421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27" name="Rectangle 26">
              <a:extLst>
                <a:ext uri="{FF2B5EF4-FFF2-40B4-BE49-F238E27FC236}">
                  <a16:creationId xmlns:a16="http://schemas.microsoft.com/office/drawing/2014/main" id="{D3BDEF3B-071A-4537-9EAC-1E329129D243}"/>
                </a:ext>
              </a:extLst>
            </p:cNvPr>
            <p:cNvSpPr/>
            <p:nvPr/>
          </p:nvSpPr>
          <p:spPr>
            <a:xfrm>
              <a:off x="5762057" y="4808901"/>
              <a:ext cx="1241660" cy="460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28" name="Flowchart: Connector 27">
              <a:extLst>
                <a:ext uri="{FF2B5EF4-FFF2-40B4-BE49-F238E27FC236}">
                  <a16:creationId xmlns:a16="http://schemas.microsoft.com/office/drawing/2014/main" id="{5F86EC9B-B6A2-4C99-A92D-CE64103B279A}"/>
                </a:ext>
              </a:extLst>
            </p:cNvPr>
            <p:cNvSpPr/>
            <p:nvPr/>
          </p:nvSpPr>
          <p:spPr>
            <a:xfrm>
              <a:off x="8610571" y="4746980"/>
              <a:ext cx="152429" cy="152419"/>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62683647-B2FA-4BA9-914B-AA94A5D4B116}"/>
                </a:ext>
              </a:extLst>
            </p:cNvPr>
            <p:cNvSpPr/>
            <p:nvPr/>
          </p:nvSpPr>
          <p:spPr>
            <a:xfrm rot="1846959">
              <a:off x="7349857" y="4448494"/>
              <a:ext cx="1330577" cy="4604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30" name="Flowchart: Connector 29">
              <a:extLst>
                <a:ext uri="{FF2B5EF4-FFF2-40B4-BE49-F238E27FC236}">
                  <a16:creationId xmlns:a16="http://schemas.microsoft.com/office/drawing/2014/main" id="{F9CAD493-A04F-464C-853D-AA791D7537F9}"/>
                </a:ext>
              </a:extLst>
            </p:cNvPr>
            <p:cNvSpPr/>
            <p:nvPr/>
          </p:nvSpPr>
          <p:spPr>
            <a:xfrm>
              <a:off x="6952907" y="1447753"/>
              <a:ext cx="152429" cy="152419"/>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31" name="Flowchart: Connector 30">
              <a:extLst>
                <a:ext uri="{FF2B5EF4-FFF2-40B4-BE49-F238E27FC236}">
                  <a16:creationId xmlns:a16="http://schemas.microsoft.com/office/drawing/2014/main" id="{5EAF202B-5753-4B02-9F21-5E68F7C4E40F}"/>
                </a:ext>
              </a:extLst>
            </p:cNvPr>
            <p:cNvSpPr/>
            <p:nvPr/>
          </p:nvSpPr>
          <p:spPr>
            <a:xfrm>
              <a:off x="7314926" y="1450928"/>
              <a:ext cx="152429" cy="152419"/>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32" name="Flowchart: Connector 31">
              <a:extLst>
                <a:ext uri="{FF2B5EF4-FFF2-40B4-BE49-F238E27FC236}">
                  <a16:creationId xmlns:a16="http://schemas.microsoft.com/office/drawing/2014/main" id="{D2D4E412-06F3-4EE6-92E4-D04B2EAB6610}"/>
                </a:ext>
              </a:extLst>
            </p:cNvPr>
            <p:cNvSpPr/>
            <p:nvPr/>
          </p:nvSpPr>
          <p:spPr>
            <a:xfrm>
              <a:off x="6948143" y="4748569"/>
              <a:ext cx="152429" cy="150830"/>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33" name="Flowchart: Connector 32">
              <a:extLst>
                <a:ext uri="{FF2B5EF4-FFF2-40B4-BE49-F238E27FC236}">
                  <a16:creationId xmlns:a16="http://schemas.microsoft.com/office/drawing/2014/main" id="{06DB693B-C3DB-488A-9293-CA48276864BC}"/>
                </a:ext>
              </a:extLst>
            </p:cNvPr>
            <p:cNvSpPr/>
            <p:nvPr/>
          </p:nvSpPr>
          <p:spPr>
            <a:xfrm>
              <a:off x="7289521" y="4002352"/>
              <a:ext cx="152429" cy="150830"/>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34" name="Flowchart: Connector 33">
              <a:extLst>
                <a:ext uri="{FF2B5EF4-FFF2-40B4-BE49-F238E27FC236}">
                  <a16:creationId xmlns:a16="http://schemas.microsoft.com/office/drawing/2014/main" id="{2EC4FBCC-8B44-4731-BFD8-83D1346AC103}"/>
                </a:ext>
              </a:extLst>
            </p:cNvPr>
            <p:cNvSpPr/>
            <p:nvPr/>
          </p:nvSpPr>
          <p:spPr>
            <a:xfrm>
              <a:off x="5609628" y="4743805"/>
              <a:ext cx="152429" cy="152419"/>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grpSp>
      <p:sp>
        <p:nvSpPr>
          <p:cNvPr id="35" name="Arc 34">
            <a:extLst>
              <a:ext uri="{FF2B5EF4-FFF2-40B4-BE49-F238E27FC236}">
                <a16:creationId xmlns:a16="http://schemas.microsoft.com/office/drawing/2014/main" id="{0F933C68-8A0C-45AB-9F6B-91876FAF9C2B}"/>
              </a:ext>
            </a:extLst>
          </p:cNvPr>
          <p:cNvSpPr/>
          <p:nvPr/>
        </p:nvSpPr>
        <p:spPr>
          <a:xfrm rot="16355134">
            <a:off x="4929188" y="5797551"/>
            <a:ext cx="484188" cy="293687"/>
          </a:xfrm>
          <a:prstGeom prst="arc">
            <a:avLst>
              <a:gd name="adj1" fmla="val 16638801"/>
              <a:gd name="adj2" fmla="val 0"/>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37" name="Rectangle 36">
            <a:extLst>
              <a:ext uri="{FF2B5EF4-FFF2-40B4-BE49-F238E27FC236}">
                <a16:creationId xmlns:a16="http://schemas.microsoft.com/office/drawing/2014/main" id="{5E0B67A5-E4F3-4EEA-BD53-200DAE3FE653}"/>
              </a:ext>
            </a:extLst>
          </p:cNvPr>
          <p:cNvSpPr/>
          <p:nvPr/>
        </p:nvSpPr>
        <p:spPr>
          <a:xfrm>
            <a:off x="1828800" y="6208713"/>
            <a:ext cx="8534400" cy="76200"/>
          </a:xfrm>
          <a:prstGeom prst="rect">
            <a:avLst/>
          </a:prstGeom>
          <a:solidFill>
            <a:schemeClr val="accent3">
              <a:lumMod val="75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panose="020F0502020204030204"/>
            </a:endParaRPr>
          </a:p>
        </p:txBody>
      </p:sp>
      <p:sp>
        <p:nvSpPr>
          <p:cNvPr id="38" name="Arc 37">
            <a:extLst>
              <a:ext uri="{FF2B5EF4-FFF2-40B4-BE49-F238E27FC236}">
                <a16:creationId xmlns:a16="http://schemas.microsoft.com/office/drawing/2014/main" id="{0FC74052-765F-4ED3-9D41-C646A6CD9897}"/>
              </a:ext>
            </a:extLst>
          </p:cNvPr>
          <p:cNvSpPr/>
          <p:nvPr/>
        </p:nvSpPr>
        <p:spPr>
          <a:xfrm>
            <a:off x="6345239" y="5751513"/>
            <a:ext cx="873125" cy="755650"/>
          </a:xfrm>
          <a:prstGeom prst="arc">
            <a:avLst>
              <a:gd name="adj1" fmla="val 16638801"/>
              <a:gd name="adj2" fmla="val 20217055"/>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grpSp>
        <p:nvGrpSpPr>
          <p:cNvPr id="60426" name="Group 21">
            <a:extLst>
              <a:ext uri="{FF2B5EF4-FFF2-40B4-BE49-F238E27FC236}">
                <a16:creationId xmlns:a16="http://schemas.microsoft.com/office/drawing/2014/main" id="{8FA92EF2-1E5E-4750-9500-5655A41842D9}"/>
              </a:ext>
            </a:extLst>
          </p:cNvPr>
          <p:cNvGrpSpPr>
            <a:grpSpLocks/>
          </p:cNvGrpSpPr>
          <p:nvPr/>
        </p:nvGrpSpPr>
        <p:grpSpPr bwMode="auto">
          <a:xfrm>
            <a:off x="6488114" y="2457451"/>
            <a:ext cx="3214687" cy="3781425"/>
            <a:chOff x="5609628" y="1118040"/>
            <a:chExt cx="3215121" cy="3781359"/>
          </a:xfrm>
        </p:grpSpPr>
        <p:sp>
          <p:nvSpPr>
            <p:cNvPr id="40" name="Rectangle 39">
              <a:extLst>
                <a:ext uri="{FF2B5EF4-FFF2-40B4-BE49-F238E27FC236}">
                  <a16:creationId xmlns:a16="http://schemas.microsoft.com/office/drawing/2014/main" id="{7678CD57-93EE-4315-A1E8-4ACF0ACA5AC3}"/>
                </a:ext>
              </a:extLst>
            </p:cNvPr>
            <p:cNvSpPr/>
            <p:nvPr/>
          </p:nvSpPr>
          <p:spPr>
            <a:xfrm>
              <a:off x="7038571" y="1175189"/>
              <a:ext cx="304841" cy="33479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panose="020F0502020204030204"/>
                </a:rPr>
                <a:t>CAR</a:t>
              </a:r>
            </a:p>
          </p:txBody>
        </p:sp>
        <p:sp>
          <p:nvSpPr>
            <p:cNvPr id="41" name="Rectangle 40">
              <a:extLst>
                <a:ext uri="{FF2B5EF4-FFF2-40B4-BE49-F238E27FC236}">
                  <a16:creationId xmlns:a16="http://schemas.microsoft.com/office/drawing/2014/main" id="{2A20647F-5D72-4352-813B-4EEF896BEC67}"/>
                </a:ext>
              </a:extLst>
            </p:cNvPr>
            <p:cNvSpPr/>
            <p:nvPr/>
          </p:nvSpPr>
          <p:spPr>
            <a:xfrm rot="1202754">
              <a:off x="6295521" y="1122803"/>
              <a:ext cx="92087" cy="37702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2" name="Rectangle 41">
              <a:extLst>
                <a:ext uri="{FF2B5EF4-FFF2-40B4-BE49-F238E27FC236}">
                  <a16:creationId xmlns:a16="http://schemas.microsoft.com/office/drawing/2014/main" id="{AF4135AF-07CF-4185-984A-278487DACB59}"/>
                </a:ext>
              </a:extLst>
            </p:cNvPr>
            <p:cNvSpPr/>
            <p:nvPr/>
          </p:nvSpPr>
          <p:spPr>
            <a:xfrm rot="20410455">
              <a:off x="7991199" y="1165664"/>
              <a:ext cx="92087" cy="37194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3" name="Rectangle 42">
              <a:extLst>
                <a:ext uri="{FF2B5EF4-FFF2-40B4-BE49-F238E27FC236}">
                  <a16:creationId xmlns:a16="http://schemas.microsoft.com/office/drawing/2014/main" id="{6E4B8C60-82C5-411E-997F-41E4D37CEB02}"/>
                </a:ext>
              </a:extLst>
            </p:cNvPr>
            <p:cNvSpPr/>
            <p:nvPr/>
          </p:nvSpPr>
          <p:spPr>
            <a:xfrm rot="20682198">
              <a:off x="5736645" y="4631117"/>
              <a:ext cx="1240004" cy="4603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4" name="Flowchart: Connector 43">
              <a:extLst>
                <a:ext uri="{FF2B5EF4-FFF2-40B4-BE49-F238E27FC236}">
                  <a16:creationId xmlns:a16="http://schemas.microsoft.com/office/drawing/2014/main" id="{89311A96-8FEE-43F0-B29E-C4302937CE29}"/>
                </a:ext>
              </a:extLst>
            </p:cNvPr>
            <p:cNvSpPr/>
            <p:nvPr/>
          </p:nvSpPr>
          <p:spPr>
            <a:xfrm>
              <a:off x="8610408" y="4747002"/>
              <a:ext cx="152421" cy="152397"/>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5" name="Rectangle 44">
              <a:extLst>
                <a:ext uri="{FF2B5EF4-FFF2-40B4-BE49-F238E27FC236}">
                  <a16:creationId xmlns:a16="http://schemas.microsoft.com/office/drawing/2014/main" id="{C626D63F-4305-45F8-B065-350DCBAAFD04}"/>
                </a:ext>
              </a:extLst>
            </p:cNvPr>
            <p:cNvSpPr/>
            <p:nvPr/>
          </p:nvSpPr>
          <p:spPr>
            <a:xfrm rot="2662289">
              <a:off x="7210044" y="4196149"/>
              <a:ext cx="1614705" cy="4603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6" name="Flowchart: Connector 45">
              <a:extLst>
                <a:ext uri="{FF2B5EF4-FFF2-40B4-BE49-F238E27FC236}">
                  <a16:creationId xmlns:a16="http://schemas.microsoft.com/office/drawing/2014/main" id="{F0086B9F-B81F-4BF7-A57B-C9E35FDF1C67}"/>
                </a:ext>
              </a:extLst>
            </p:cNvPr>
            <p:cNvSpPr/>
            <p:nvPr/>
          </p:nvSpPr>
          <p:spPr>
            <a:xfrm>
              <a:off x="6929018" y="1124390"/>
              <a:ext cx="152421" cy="152397"/>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7" name="Flowchart: Connector 46">
              <a:extLst>
                <a:ext uri="{FF2B5EF4-FFF2-40B4-BE49-F238E27FC236}">
                  <a16:creationId xmlns:a16="http://schemas.microsoft.com/office/drawing/2014/main" id="{84926AEE-4E3E-4B34-A625-980963260B6B}"/>
                </a:ext>
              </a:extLst>
            </p:cNvPr>
            <p:cNvSpPr/>
            <p:nvPr/>
          </p:nvSpPr>
          <p:spPr>
            <a:xfrm>
              <a:off x="7297368" y="1118040"/>
              <a:ext cx="152421" cy="152397"/>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8" name="Flowchart: Connector 47">
              <a:extLst>
                <a:ext uri="{FF2B5EF4-FFF2-40B4-BE49-F238E27FC236}">
                  <a16:creationId xmlns:a16="http://schemas.microsoft.com/office/drawing/2014/main" id="{560C1F43-69C4-496D-B1C9-A022A66D0383}"/>
                </a:ext>
              </a:extLst>
            </p:cNvPr>
            <p:cNvSpPr/>
            <p:nvPr/>
          </p:nvSpPr>
          <p:spPr>
            <a:xfrm>
              <a:off x="6929018" y="4405696"/>
              <a:ext cx="152421" cy="150809"/>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9" name="Flowchart: Connector 48">
              <a:extLst>
                <a:ext uri="{FF2B5EF4-FFF2-40B4-BE49-F238E27FC236}">
                  <a16:creationId xmlns:a16="http://schemas.microsoft.com/office/drawing/2014/main" id="{120BCBD1-0B24-4300-AA1D-1AD2D8808283}"/>
                </a:ext>
              </a:extLst>
            </p:cNvPr>
            <p:cNvSpPr/>
            <p:nvPr/>
          </p:nvSpPr>
          <p:spPr>
            <a:xfrm>
              <a:off x="7305307" y="3523061"/>
              <a:ext cx="152421" cy="150809"/>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50" name="Flowchart: Connector 49">
              <a:extLst>
                <a:ext uri="{FF2B5EF4-FFF2-40B4-BE49-F238E27FC236}">
                  <a16:creationId xmlns:a16="http://schemas.microsoft.com/office/drawing/2014/main" id="{5B5BE792-1432-430B-B465-5423FCF09835}"/>
                </a:ext>
              </a:extLst>
            </p:cNvPr>
            <p:cNvSpPr/>
            <p:nvPr/>
          </p:nvSpPr>
          <p:spPr>
            <a:xfrm>
              <a:off x="5609628" y="4743827"/>
              <a:ext cx="152421" cy="152397"/>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grpSp>
      <p:sp>
        <p:nvSpPr>
          <p:cNvPr id="51" name="Arc 50">
            <a:extLst>
              <a:ext uri="{FF2B5EF4-FFF2-40B4-BE49-F238E27FC236}">
                <a16:creationId xmlns:a16="http://schemas.microsoft.com/office/drawing/2014/main" id="{9C2C6401-0B8C-4201-B4E3-2C28FD49E1F1}"/>
              </a:ext>
            </a:extLst>
          </p:cNvPr>
          <p:cNvSpPr/>
          <p:nvPr/>
        </p:nvSpPr>
        <p:spPr>
          <a:xfrm rot="15830345">
            <a:off x="9041606" y="5753894"/>
            <a:ext cx="484188" cy="292100"/>
          </a:xfrm>
          <a:prstGeom prst="arc">
            <a:avLst>
              <a:gd name="adj1" fmla="val 19330588"/>
              <a:gd name="adj2" fmla="val 789944"/>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87574699-57BB-4AA6-A749-8622D4EFA031}"/>
              </a:ext>
            </a:extLst>
          </p:cNvPr>
          <p:cNvSpPr>
            <a:spLocks noGrp="1"/>
          </p:cNvSpPr>
          <p:nvPr>
            <p:ph type="title"/>
          </p:nvPr>
        </p:nvSpPr>
        <p:spPr/>
        <p:txBody>
          <a:bodyPr/>
          <a:lstStyle/>
          <a:p>
            <a:r>
              <a:rPr lang="en-US" altLang="en-US"/>
              <a:t>Why is length helpful to keep vertical force in straps down?</a:t>
            </a:r>
          </a:p>
        </p:txBody>
      </p:sp>
      <p:sp>
        <p:nvSpPr>
          <p:cNvPr id="61443" name="Text Placeholder 3">
            <a:extLst>
              <a:ext uri="{FF2B5EF4-FFF2-40B4-BE49-F238E27FC236}">
                <a16:creationId xmlns:a16="http://schemas.microsoft.com/office/drawing/2014/main" id="{B70EDB37-1B10-4C85-A370-BDF4B860D43F}"/>
              </a:ext>
            </a:extLst>
          </p:cNvPr>
          <p:cNvSpPr>
            <a:spLocks noGrp="1"/>
          </p:cNvSpPr>
          <p:nvPr>
            <p:ph type="body" idx="1"/>
          </p:nvPr>
        </p:nvSpPr>
        <p:spPr>
          <a:xfrm>
            <a:off x="1981200" y="2038351"/>
            <a:ext cx="4040188" cy="639763"/>
          </a:xfrm>
        </p:spPr>
        <p:txBody>
          <a:bodyPr/>
          <a:lstStyle/>
          <a:p>
            <a:pPr algn="ctr"/>
            <a:r>
              <a:rPr lang="en-US" altLang="en-US"/>
              <a:t>Before Lift</a:t>
            </a:r>
          </a:p>
        </p:txBody>
      </p:sp>
      <p:sp>
        <p:nvSpPr>
          <p:cNvPr id="61444" name="Text Placeholder 4">
            <a:extLst>
              <a:ext uri="{FF2B5EF4-FFF2-40B4-BE49-F238E27FC236}">
                <a16:creationId xmlns:a16="http://schemas.microsoft.com/office/drawing/2014/main" id="{67D9EE74-BF81-4FD4-95A7-AA14C8DF0B50}"/>
              </a:ext>
            </a:extLst>
          </p:cNvPr>
          <p:cNvSpPr>
            <a:spLocks noGrp="1"/>
          </p:cNvSpPr>
          <p:nvPr>
            <p:ph type="body" sz="quarter" idx="3"/>
          </p:nvPr>
        </p:nvSpPr>
        <p:spPr>
          <a:xfrm>
            <a:off x="6169026" y="2038351"/>
            <a:ext cx="4041775" cy="639763"/>
          </a:xfrm>
        </p:spPr>
        <p:txBody>
          <a:bodyPr/>
          <a:lstStyle/>
          <a:p>
            <a:pPr algn="ctr"/>
            <a:r>
              <a:rPr lang="en-US" altLang="en-US"/>
              <a:t>After Lift</a:t>
            </a:r>
          </a:p>
        </p:txBody>
      </p:sp>
      <p:sp>
        <p:nvSpPr>
          <p:cNvPr id="7" name="TextBox 6">
            <a:extLst>
              <a:ext uri="{FF2B5EF4-FFF2-40B4-BE49-F238E27FC236}">
                <a16:creationId xmlns:a16="http://schemas.microsoft.com/office/drawing/2014/main" id="{CE83B204-2D1B-42BF-AC76-2DCCAB3D1ECF}"/>
              </a:ext>
            </a:extLst>
          </p:cNvPr>
          <p:cNvSpPr txBox="1"/>
          <p:nvPr/>
        </p:nvSpPr>
        <p:spPr>
          <a:xfrm>
            <a:off x="2093914" y="1609726"/>
            <a:ext cx="8150225" cy="523875"/>
          </a:xfrm>
          <a:prstGeom prst="rect">
            <a:avLst/>
          </a:prstGeom>
          <a:noFill/>
        </p:spPr>
        <p:txBody>
          <a:bodyPr wrap="none">
            <a:spAutoFit/>
          </a:bodyPr>
          <a:lstStyle/>
          <a:p>
            <a:pPr eaLnBrk="0" fontAlgn="base" hangingPunct="0">
              <a:spcBef>
                <a:spcPct val="0"/>
              </a:spcBef>
              <a:spcAft>
                <a:spcPct val="0"/>
              </a:spcAft>
              <a:defRPr/>
            </a:pPr>
            <a:r>
              <a:rPr lang="en-US" sz="2800" dirty="0">
                <a:solidFill>
                  <a:prstClr val="white"/>
                </a:solidFill>
                <a:latin typeface="Calibri" panose="020F0502020204030204"/>
                <a:cs typeface="Arial" panose="020B0604020202020204" pitchFamily="34" charset="0"/>
              </a:rPr>
              <a:t>Short lengths build tension quicker than longer lengths</a:t>
            </a:r>
          </a:p>
        </p:txBody>
      </p:sp>
      <p:sp>
        <p:nvSpPr>
          <p:cNvPr id="8" name="Rectangle 7">
            <a:extLst>
              <a:ext uri="{FF2B5EF4-FFF2-40B4-BE49-F238E27FC236}">
                <a16:creationId xmlns:a16="http://schemas.microsoft.com/office/drawing/2014/main" id="{A6CB3826-8282-4895-96DD-03439A7BBD90}"/>
              </a:ext>
            </a:extLst>
          </p:cNvPr>
          <p:cNvSpPr/>
          <p:nvPr/>
        </p:nvSpPr>
        <p:spPr>
          <a:xfrm>
            <a:off x="2973388" y="3200400"/>
            <a:ext cx="1143000" cy="281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panose="020F0502020204030204"/>
            </a:endParaRPr>
          </a:p>
        </p:txBody>
      </p:sp>
      <p:sp>
        <p:nvSpPr>
          <p:cNvPr id="9" name="Rectangle 8">
            <a:extLst>
              <a:ext uri="{FF2B5EF4-FFF2-40B4-BE49-F238E27FC236}">
                <a16:creationId xmlns:a16="http://schemas.microsoft.com/office/drawing/2014/main" id="{19C9BF49-027F-400C-8388-B58EFDBD1DCF}"/>
              </a:ext>
            </a:extLst>
          </p:cNvPr>
          <p:cNvSpPr/>
          <p:nvPr/>
        </p:nvSpPr>
        <p:spPr>
          <a:xfrm>
            <a:off x="1828800" y="6019800"/>
            <a:ext cx="8534400" cy="76200"/>
          </a:xfrm>
          <a:prstGeom prst="rect">
            <a:avLst/>
          </a:prstGeom>
          <a:solidFill>
            <a:schemeClr val="accent3">
              <a:lumMod val="75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panose="020F0502020204030204"/>
            </a:endParaRPr>
          </a:p>
        </p:txBody>
      </p:sp>
      <p:cxnSp>
        <p:nvCxnSpPr>
          <p:cNvPr id="17" name="Straight Arrow Connector 16">
            <a:extLst>
              <a:ext uri="{FF2B5EF4-FFF2-40B4-BE49-F238E27FC236}">
                <a16:creationId xmlns:a16="http://schemas.microsoft.com/office/drawing/2014/main" id="{90C743D7-1793-4612-A2B1-8B29499AC9E7}"/>
              </a:ext>
            </a:extLst>
          </p:cNvPr>
          <p:cNvCxnSpPr>
            <a:cxnSpLocks/>
          </p:cNvCxnSpPr>
          <p:nvPr/>
        </p:nvCxnSpPr>
        <p:spPr>
          <a:xfrm flipV="1">
            <a:off x="2514600" y="5943600"/>
            <a:ext cx="457200" cy="76200"/>
          </a:xfrm>
          <a:prstGeom prst="straightConnector1">
            <a:avLst/>
          </a:prstGeom>
          <a:ln>
            <a:solidFill>
              <a:srgbClr val="FFFF00"/>
            </a:solidFill>
            <a:tailEnd type="triangle"/>
          </a:ln>
        </p:spPr>
        <p:style>
          <a:lnRef idx="3">
            <a:schemeClr val="accent6"/>
          </a:lnRef>
          <a:fillRef idx="0">
            <a:schemeClr val="accent6"/>
          </a:fillRef>
          <a:effectRef idx="2">
            <a:schemeClr val="accent6"/>
          </a:effectRef>
          <a:fontRef idx="minor">
            <a:schemeClr val="tx1"/>
          </a:fontRef>
        </p:style>
      </p:cxnSp>
      <p:cxnSp>
        <p:nvCxnSpPr>
          <p:cNvPr id="18" name="Straight Arrow Connector 17">
            <a:extLst>
              <a:ext uri="{FF2B5EF4-FFF2-40B4-BE49-F238E27FC236}">
                <a16:creationId xmlns:a16="http://schemas.microsoft.com/office/drawing/2014/main" id="{354E63FD-78AC-4164-BDAC-B864EE65A9A0}"/>
              </a:ext>
            </a:extLst>
          </p:cNvPr>
          <p:cNvCxnSpPr>
            <a:cxnSpLocks/>
          </p:cNvCxnSpPr>
          <p:nvPr/>
        </p:nvCxnSpPr>
        <p:spPr>
          <a:xfrm flipH="1" flipV="1">
            <a:off x="4116388" y="5943600"/>
            <a:ext cx="1370012" cy="76200"/>
          </a:xfrm>
          <a:prstGeom prst="straightConnector1">
            <a:avLst/>
          </a:prstGeom>
          <a:ln>
            <a:solidFill>
              <a:srgbClr val="FFFF00"/>
            </a:solidFill>
            <a:tailEnd type="triangle"/>
          </a:ln>
        </p:spPr>
        <p:style>
          <a:lnRef idx="3">
            <a:schemeClr val="accent6"/>
          </a:lnRef>
          <a:fillRef idx="0">
            <a:schemeClr val="accent6"/>
          </a:fillRef>
          <a:effectRef idx="2">
            <a:schemeClr val="accent6"/>
          </a:effectRef>
          <a:fontRef idx="minor">
            <a:schemeClr val="tx1"/>
          </a:fontRef>
        </p:style>
      </p:cxnSp>
      <p:sp>
        <p:nvSpPr>
          <p:cNvPr id="40" name="Arc 39">
            <a:extLst>
              <a:ext uri="{FF2B5EF4-FFF2-40B4-BE49-F238E27FC236}">
                <a16:creationId xmlns:a16="http://schemas.microsoft.com/office/drawing/2014/main" id="{2F6C8EC9-C5C6-4BDC-8751-C829D57DB4EB}"/>
              </a:ext>
            </a:extLst>
          </p:cNvPr>
          <p:cNvSpPr/>
          <p:nvPr/>
        </p:nvSpPr>
        <p:spPr>
          <a:xfrm rot="397422">
            <a:off x="2306638" y="5824538"/>
            <a:ext cx="417512" cy="304800"/>
          </a:xfrm>
          <a:prstGeom prst="arc">
            <a:avLst>
              <a:gd name="adj1" fmla="val 14672199"/>
              <a:gd name="adj2" fmla="val 21097335"/>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anchor="ctr"/>
          <a:lstStyle/>
          <a:p>
            <a:pPr algn="ctr" eaLnBrk="0" fontAlgn="base" hangingPunct="0">
              <a:spcBef>
                <a:spcPct val="0"/>
              </a:spcBef>
              <a:spcAft>
                <a:spcPct val="0"/>
              </a:spcAft>
              <a:defRPr/>
            </a:pPr>
            <a:endParaRPr lang="en-US">
              <a:solidFill>
                <a:prstClr val="white"/>
              </a:solidFill>
              <a:latin typeface="Calibri" panose="020F0502020204030204"/>
            </a:endParaRPr>
          </a:p>
        </p:txBody>
      </p:sp>
      <p:sp>
        <p:nvSpPr>
          <p:cNvPr id="42" name="Arc 41">
            <a:extLst>
              <a:ext uri="{FF2B5EF4-FFF2-40B4-BE49-F238E27FC236}">
                <a16:creationId xmlns:a16="http://schemas.microsoft.com/office/drawing/2014/main" id="{F4605358-EDB9-451B-8AF9-AD3C61183CA2}"/>
              </a:ext>
            </a:extLst>
          </p:cNvPr>
          <p:cNvSpPr/>
          <p:nvPr/>
        </p:nvSpPr>
        <p:spPr>
          <a:xfrm rot="18249486">
            <a:off x="4996657" y="5736432"/>
            <a:ext cx="579438" cy="555625"/>
          </a:xfrm>
          <a:prstGeom prst="arc">
            <a:avLst>
              <a:gd name="adj1" fmla="val 14672199"/>
              <a:gd name="adj2" fmla="val 19966789"/>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anchor="ctr"/>
          <a:lstStyle/>
          <a:p>
            <a:pPr algn="ctr" eaLnBrk="0" fontAlgn="base" hangingPunct="0">
              <a:spcBef>
                <a:spcPct val="0"/>
              </a:spcBef>
              <a:spcAft>
                <a:spcPct val="0"/>
              </a:spcAft>
              <a:defRPr/>
            </a:pP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3E5F3D7C-B7C4-4054-A203-F8B6844DA3D9}"/>
              </a:ext>
            </a:extLst>
          </p:cNvPr>
          <p:cNvSpPr/>
          <p:nvPr/>
        </p:nvSpPr>
        <p:spPr bwMode="auto">
          <a:xfrm rot="588886">
            <a:off x="2687639" y="3178175"/>
            <a:ext cx="53975" cy="2857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29" name="Flowchart: Connector 28">
            <a:extLst>
              <a:ext uri="{FF2B5EF4-FFF2-40B4-BE49-F238E27FC236}">
                <a16:creationId xmlns:a16="http://schemas.microsoft.com/office/drawing/2014/main" id="{109740F7-C876-46E3-8103-E158EFCCD359}"/>
              </a:ext>
            </a:extLst>
          </p:cNvPr>
          <p:cNvSpPr/>
          <p:nvPr/>
        </p:nvSpPr>
        <p:spPr bwMode="auto">
          <a:xfrm>
            <a:off x="2886075" y="3125788"/>
            <a:ext cx="152400" cy="152400"/>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32" name="Flowchart: Connector 31">
            <a:extLst>
              <a:ext uri="{FF2B5EF4-FFF2-40B4-BE49-F238E27FC236}">
                <a16:creationId xmlns:a16="http://schemas.microsoft.com/office/drawing/2014/main" id="{CCE0E41B-2A43-4F11-B41E-CFC6CFAD8C85}"/>
              </a:ext>
            </a:extLst>
          </p:cNvPr>
          <p:cNvSpPr/>
          <p:nvPr/>
        </p:nvSpPr>
        <p:spPr bwMode="auto">
          <a:xfrm>
            <a:off x="2382838" y="5938838"/>
            <a:ext cx="152400" cy="152400"/>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33" name="Rectangle 32">
            <a:extLst>
              <a:ext uri="{FF2B5EF4-FFF2-40B4-BE49-F238E27FC236}">
                <a16:creationId xmlns:a16="http://schemas.microsoft.com/office/drawing/2014/main" id="{7F2D906D-23B2-4AD0-A74F-4D40D30595EE}"/>
              </a:ext>
            </a:extLst>
          </p:cNvPr>
          <p:cNvSpPr/>
          <p:nvPr/>
        </p:nvSpPr>
        <p:spPr bwMode="auto">
          <a:xfrm rot="20045304" flipV="1">
            <a:off x="4762501" y="3071814"/>
            <a:ext cx="60325" cy="31130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34" name="Flowchart: Connector 33">
            <a:extLst>
              <a:ext uri="{FF2B5EF4-FFF2-40B4-BE49-F238E27FC236}">
                <a16:creationId xmlns:a16="http://schemas.microsoft.com/office/drawing/2014/main" id="{32F8389E-A24B-4077-BC89-900A5F875E17}"/>
              </a:ext>
            </a:extLst>
          </p:cNvPr>
          <p:cNvSpPr/>
          <p:nvPr/>
        </p:nvSpPr>
        <p:spPr bwMode="auto">
          <a:xfrm flipV="1">
            <a:off x="4040188" y="3125788"/>
            <a:ext cx="152400" cy="152400"/>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35" name="Flowchart: Connector 34">
            <a:extLst>
              <a:ext uri="{FF2B5EF4-FFF2-40B4-BE49-F238E27FC236}">
                <a16:creationId xmlns:a16="http://schemas.microsoft.com/office/drawing/2014/main" id="{F5376383-E31F-4F62-8986-EE3263448523}"/>
              </a:ext>
            </a:extLst>
          </p:cNvPr>
          <p:cNvSpPr/>
          <p:nvPr/>
        </p:nvSpPr>
        <p:spPr bwMode="auto">
          <a:xfrm flipV="1">
            <a:off x="5395913" y="5938838"/>
            <a:ext cx="152400" cy="152400"/>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36" name="Rectangle 35">
            <a:extLst>
              <a:ext uri="{FF2B5EF4-FFF2-40B4-BE49-F238E27FC236}">
                <a16:creationId xmlns:a16="http://schemas.microsoft.com/office/drawing/2014/main" id="{486E2445-8A30-40B9-92DE-B2EAC4CC3D1F}"/>
              </a:ext>
            </a:extLst>
          </p:cNvPr>
          <p:cNvSpPr/>
          <p:nvPr/>
        </p:nvSpPr>
        <p:spPr>
          <a:xfrm>
            <a:off x="7526338" y="2819400"/>
            <a:ext cx="1143000" cy="281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panose="020F0502020204030204"/>
            </a:endParaRPr>
          </a:p>
        </p:txBody>
      </p:sp>
      <p:cxnSp>
        <p:nvCxnSpPr>
          <p:cNvPr id="37" name="Straight Arrow Connector 36">
            <a:extLst>
              <a:ext uri="{FF2B5EF4-FFF2-40B4-BE49-F238E27FC236}">
                <a16:creationId xmlns:a16="http://schemas.microsoft.com/office/drawing/2014/main" id="{68D174D3-DC71-4A2F-91B3-391E17C1E199}"/>
              </a:ext>
            </a:extLst>
          </p:cNvPr>
          <p:cNvCxnSpPr>
            <a:cxnSpLocks/>
          </p:cNvCxnSpPr>
          <p:nvPr/>
        </p:nvCxnSpPr>
        <p:spPr>
          <a:xfrm flipV="1">
            <a:off x="7069138" y="5548313"/>
            <a:ext cx="457200" cy="461962"/>
          </a:xfrm>
          <a:prstGeom prst="straightConnector1">
            <a:avLst/>
          </a:prstGeom>
          <a:ln>
            <a:solidFill>
              <a:srgbClr val="FFFF00"/>
            </a:solidFill>
            <a:tailEnd type="triangle"/>
          </a:ln>
        </p:spPr>
        <p:style>
          <a:lnRef idx="3">
            <a:schemeClr val="accent6"/>
          </a:lnRef>
          <a:fillRef idx="0">
            <a:schemeClr val="accent6"/>
          </a:fillRef>
          <a:effectRef idx="2">
            <a:schemeClr val="accent6"/>
          </a:effectRef>
          <a:fontRef idx="minor">
            <a:schemeClr val="tx1"/>
          </a:fontRef>
        </p:style>
      </p:cxnSp>
      <p:cxnSp>
        <p:nvCxnSpPr>
          <p:cNvPr id="38" name="Straight Arrow Connector 37">
            <a:extLst>
              <a:ext uri="{FF2B5EF4-FFF2-40B4-BE49-F238E27FC236}">
                <a16:creationId xmlns:a16="http://schemas.microsoft.com/office/drawing/2014/main" id="{F8C63E48-42C2-4273-BC3B-24B39156B16A}"/>
              </a:ext>
            </a:extLst>
          </p:cNvPr>
          <p:cNvCxnSpPr>
            <a:cxnSpLocks/>
          </p:cNvCxnSpPr>
          <p:nvPr/>
        </p:nvCxnSpPr>
        <p:spPr>
          <a:xfrm flipH="1" flipV="1">
            <a:off x="8669338" y="5534025"/>
            <a:ext cx="1371600" cy="476250"/>
          </a:xfrm>
          <a:prstGeom prst="straightConnector1">
            <a:avLst/>
          </a:prstGeom>
          <a:ln>
            <a:solidFill>
              <a:srgbClr val="FFFF00"/>
            </a:solidFill>
            <a:tailEnd type="triangle"/>
          </a:ln>
        </p:spPr>
        <p:style>
          <a:lnRef idx="3">
            <a:schemeClr val="accent6"/>
          </a:lnRef>
          <a:fillRef idx="0">
            <a:schemeClr val="accent6"/>
          </a:fillRef>
          <a:effectRef idx="2">
            <a:schemeClr val="accent6"/>
          </a:effectRef>
          <a:fontRef idx="minor">
            <a:schemeClr val="tx1"/>
          </a:fontRef>
        </p:style>
      </p:cxnSp>
      <p:sp>
        <p:nvSpPr>
          <p:cNvPr id="39" name="Arc 38">
            <a:extLst>
              <a:ext uri="{FF2B5EF4-FFF2-40B4-BE49-F238E27FC236}">
                <a16:creationId xmlns:a16="http://schemas.microsoft.com/office/drawing/2014/main" id="{B890EFD8-8896-48B1-B27E-E3EAFFB32CDA}"/>
              </a:ext>
            </a:extLst>
          </p:cNvPr>
          <p:cNvSpPr/>
          <p:nvPr/>
        </p:nvSpPr>
        <p:spPr>
          <a:xfrm rot="998986">
            <a:off x="6881813" y="5662613"/>
            <a:ext cx="417512" cy="304800"/>
          </a:xfrm>
          <a:prstGeom prst="arc">
            <a:avLst>
              <a:gd name="adj1" fmla="val 16582748"/>
              <a:gd name="adj2" fmla="val 20154304"/>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anchor="ctr"/>
          <a:lstStyle/>
          <a:p>
            <a:pPr algn="ctr" eaLnBrk="0" fontAlgn="base" hangingPunct="0">
              <a:spcBef>
                <a:spcPct val="0"/>
              </a:spcBef>
              <a:spcAft>
                <a:spcPct val="0"/>
              </a:spcAft>
              <a:defRPr/>
            </a:pPr>
            <a:endParaRPr lang="en-US">
              <a:solidFill>
                <a:prstClr val="white"/>
              </a:solidFill>
              <a:latin typeface="Calibri" panose="020F0502020204030204"/>
            </a:endParaRPr>
          </a:p>
        </p:txBody>
      </p:sp>
      <p:sp>
        <p:nvSpPr>
          <p:cNvPr id="44" name="Arc 43">
            <a:extLst>
              <a:ext uri="{FF2B5EF4-FFF2-40B4-BE49-F238E27FC236}">
                <a16:creationId xmlns:a16="http://schemas.microsoft.com/office/drawing/2014/main" id="{9CEA3F49-D75B-47CD-8D00-B8365CE1EDF1}"/>
              </a:ext>
            </a:extLst>
          </p:cNvPr>
          <p:cNvSpPr/>
          <p:nvPr/>
        </p:nvSpPr>
        <p:spPr>
          <a:xfrm rot="14760408">
            <a:off x="9551194" y="5726907"/>
            <a:ext cx="579438" cy="555625"/>
          </a:xfrm>
          <a:prstGeom prst="arc">
            <a:avLst>
              <a:gd name="adj1" fmla="val 19835026"/>
              <a:gd name="adj2" fmla="val 1088276"/>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anchor="ctr"/>
          <a:lstStyle/>
          <a:p>
            <a:pPr algn="ctr" eaLnBrk="0" fontAlgn="base" hangingPunct="0">
              <a:spcBef>
                <a:spcPct val="0"/>
              </a:spcBef>
              <a:spcAft>
                <a:spcPct val="0"/>
              </a:spcAft>
              <a:defRPr/>
            </a:pPr>
            <a:endParaRPr lang="en-US">
              <a:solidFill>
                <a:prstClr val="white"/>
              </a:solidFill>
              <a:latin typeface="Calibri" panose="020F0502020204030204"/>
            </a:endParaRPr>
          </a:p>
        </p:txBody>
      </p:sp>
      <p:sp>
        <p:nvSpPr>
          <p:cNvPr id="45" name="Rectangle 44">
            <a:extLst>
              <a:ext uri="{FF2B5EF4-FFF2-40B4-BE49-F238E27FC236}">
                <a16:creationId xmlns:a16="http://schemas.microsoft.com/office/drawing/2014/main" id="{5C8B853D-F9E6-44F8-8D73-394919662AD7}"/>
              </a:ext>
            </a:extLst>
          </p:cNvPr>
          <p:cNvSpPr/>
          <p:nvPr/>
        </p:nvSpPr>
        <p:spPr bwMode="auto">
          <a:xfrm rot="531528">
            <a:off x="7227888" y="2954338"/>
            <a:ext cx="68262" cy="307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6" name="Flowchart: Connector 45">
            <a:extLst>
              <a:ext uri="{FF2B5EF4-FFF2-40B4-BE49-F238E27FC236}">
                <a16:creationId xmlns:a16="http://schemas.microsoft.com/office/drawing/2014/main" id="{99D0C0D7-BC92-469F-A919-811F6BF694C1}"/>
              </a:ext>
            </a:extLst>
          </p:cNvPr>
          <p:cNvSpPr/>
          <p:nvPr/>
        </p:nvSpPr>
        <p:spPr bwMode="auto">
          <a:xfrm>
            <a:off x="7439025" y="2819400"/>
            <a:ext cx="152400" cy="152400"/>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7" name="Flowchart: Connector 46">
            <a:extLst>
              <a:ext uri="{FF2B5EF4-FFF2-40B4-BE49-F238E27FC236}">
                <a16:creationId xmlns:a16="http://schemas.microsoft.com/office/drawing/2014/main" id="{3CC2C424-8384-4D00-A457-09DCC39B563E}"/>
              </a:ext>
            </a:extLst>
          </p:cNvPr>
          <p:cNvSpPr/>
          <p:nvPr/>
        </p:nvSpPr>
        <p:spPr bwMode="auto">
          <a:xfrm>
            <a:off x="6935788" y="5929313"/>
            <a:ext cx="152400" cy="152400"/>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8" name="Rectangle 47">
            <a:extLst>
              <a:ext uri="{FF2B5EF4-FFF2-40B4-BE49-F238E27FC236}">
                <a16:creationId xmlns:a16="http://schemas.microsoft.com/office/drawing/2014/main" id="{F46E07A5-0462-4E49-862E-2C1655F17A57}"/>
              </a:ext>
            </a:extLst>
          </p:cNvPr>
          <p:cNvSpPr/>
          <p:nvPr/>
        </p:nvSpPr>
        <p:spPr bwMode="auto">
          <a:xfrm rot="20194045" flipV="1">
            <a:off x="9339263" y="2841625"/>
            <a:ext cx="55562" cy="33464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49" name="Flowchart: Connector 48">
            <a:extLst>
              <a:ext uri="{FF2B5EF4-FFF2-40B4-BE49-F238E27FC236}">
                <a16:creationId xmlns:a16="http://schemas.microsoft.com/office/drawing/2014/main" id="{57C9F282-1EDB-4329-85E8-80C440FBECD4}"/>
              </a:ext>
            </a:extLst>
          </p:cNvPr>
          <p:cNvSpPr/>
          <p:nvPr/>
        </p:nvSpPr>
        <p:spPr bwMode="auto">
          <a:xfrm flipV="1">
            <a:off x="8593138" y="2819400"/>
            <a:ext cx="152400" cy="152400"/>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50" name="Flowchart: Connector 49">
            <a:extLst>
              <a:ext uri="{FF2B5EF4-FFF2-40B4-BE49-F238E27FC236}">
                <a16:creationId xmlns:a16="http://schemas.microsoft.com/office/drawing/2014/main" id="{A27DEDA1-5AB7-4E03-8CE1-6F47F0A0D40A}"/>
              </a:ext>
            </a:extLst>
          </p:cNvPr>
          <p:cNvSpPr/>
          <p:nvPr/>
        </p:nvSpPr>
        <p:spPr bwMode="auto">
          <a:xfrm flipV="1">
            <a:off x="9950450" y="5929313"/>
            <a:ext cx="152400" cy="152400"/>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a:extLst>
              <a:ext uri="{FF2B5EF4-FFF2-40B4-BE49-F238E27FC236}">
                <a16:creationId xmlns:a16="http://schemas.microsoft.com/office/drawing/2014/main" id="{AE736F06-090B-4978-A79C-D28A1AA919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9025" y="1905000"/>
            <a:ext cx="74739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itle 1">
            <a:extLst>
              <a:ext uri="{FF2B5EF4-FFF2-40B4-BE49-F238E27FC236}">
                <a16:creationId xmlns:a16="http://schemas.microsoft.com/office/drawing/2014/main" id="{6B5003EF-09EE-4136-A687-71058ADABA1F}"/>
              </a:ext>
            </a:extLst>
          </p:cNvPr>
          <p:cNvSpPr>
            <a:spLocks noGrp="1"/>
          </p:cNvSpPr>
          <p:nvPr>
            <p:ph type="title"/>
          </p:nvPr>
        </p:nvSpPr>
        <p:spPr>
          <a:xfrm>
            <a:off x="1981200" y="350838"/>
            <a:ext cx="8229600" cy="1554162"/>
          </a:xfrm>
        </p:spPr>
        <p:txBody>
          <a:bodyPr/>
          <a:lstStyle/>
          <a:p>
            <a:pPr eaLnBrk="1" hangingPunct="1"/>
            <a:r>
              <a:rPr lang="en-US" altLang="en-US" sz="4000" b="1"/>
              <a:t>Lifting with Tension Management</a:t>
            </a:r>
            <a:br>
              <a:rPr lang="en-US" altLang="en-US" sz="4000" b="1"/>
            </a:br>
            <a:r>
              <a:rPr lang="en-US" altLang="en-US" sz="3600"/>
              <a:t>“Outrigger Alternative”</a:t>
            </a:r>
            <a:endParaRPr lang="en-US" altLang="en-US" sz="2800"/>
          </a:p>
        </p:txBody>
      </p:sp>
      <p:sp>
        <p:nvSpPr>
          <p:cNvPr id="39941" name="TextBox 8">
            <a:extLst>
              <a:ext uri="{FF2B5EF4-FFF2-40B4-BE49-F238E27FC236}">
                <a16:creationId xmlns:a16="http://schemas.microsoft.com/office/drawing/2014/main" id="{D182EE05-1C95-4665-BA5C-125B4CDE9947}"/>
              </a:ext>
            </a:extLst>
          </p:cNvPr>
          <p:cNvSpPr txBox="1">
            <a:spLocks noChangeArrowheads="1"/>
          </p:cNvSpPr>
          <p:nvPr/>
        </p:nvSpPr>
        <p:spPr bwMode="auto">
          <a:xfrm>
            <a:off x="2895600" y="5924550"/>
            <a:ext cx="6400800" cy="400050"/>
          </a:xfrm>
          <a:prstGeom prst="rect">
            <a:avLst/>
          </a:prstGeom>
          <a:no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None/>
              <a:defRPr/>
            </a:pPr>
            <a:r>
              <a:rPr lang="en-US" altLang="en-US" sz="2000" dirty="0">
                <a:solidFill>
                  <a:prstClr val="white"/>
                </a:solidFill>
                <a:latin typeface="Calibri" panose="020F0502020204030204"/>
                <a:cs typeface="Arial" charset="0"/>
              </a:rPr>
              <a:t>Using Base-to Base Strap</a:t>
            </a:r>
          </a:p>
        </p:txBody>
      </p:sp>
      <p:sp>
        <p:nvSpPr>
          <p:cNvPr id="2" name="Arrow: Right 1">
            <a:extLst>
              <a:ext uri="{FF2B5EF4-FFF2-40B4-BE49-F238E27FC236}">
                <a16:creationId xmlns:a16="http://schemas.microsoft.com/office/drawing/2014/main" id="{C43E0057-822E-4DBA-8F23-6621BE259838}"/>
              </a:ext>
            </a:extLst>
          </p:cNvPr>
          <p:cNvSpPr/>
          <p:nvPr/>
        </p:nvSpPr>
        <p:spPr>
          <a:xfrm rot="11066124">
            <a:off x="2357439" y="3336926"/>
            <a:ext cx="682625" cy="398463"/>
          </a:xfrm>
          <a:prstGeom prst="rightArrow">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7" name="Arrow: Right 6">
            <a:extLst>
              <a:ext uri="{FF2B5EF4-FFF2-40B4-BE49-F238E27FC236}">
                <a16:creationId xmlns:a16="http://schemas.microsoft.com/office/drawing/2014/main" id="{894B845F-F528-419E-AF37-2890A04926C3}"/>
              </a:ext>
            </a:extLst>
          </p:cNvPr>
          <p:cNvSpPr/>
          <p:nvPr/>
        </p:nvSpPr>
        <p:spPr>
          <a:xfrm rot="265310">
            <a:off x="9145589" y="3835401"/>
            <a:ext cx="682625" cy="398463"/>
          </a:xfrm>
          <a:prstGeom prst="rightArrow">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pic>
        <p:nvPicPr>
          <p:cNvPr id="8" name="Picture 2">
            <a:extLst>
              <a:ext uri="{FF2B5EF4-FFF2-40B4-BE49-F238E27FC236}">
                <a16:creationId xmlns:a16="http://schemas.microsoft.com/office/drawing/2014/main" id="{B966BC5E-5A92-4BC7-8280-BF617E0D41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1">
            <a:extLst>
              <a:ext uri="{FF2B5EF4-FFF2-40B4-BE49-F238E27FC236}">
                <a16:creationId xmlns:a16="http://schemas.microsoft.com/office/drawing/2014/main" id="{313CB17F-9C30-42E6-908E-008BA5260A9C}"/>
              </a:ext>
            </a:extLst>
          </p:cNvPr>
          <p:cNvSpPr>
            <a:spLocks noChangeArrowheads="1"/>
          </p:cNvSpPr>
          <p:nvPr/>
        </p:nvSpPr>
        <p:spPr bwMode="auto">
          <a:xfrm>
            <a:off x="2414588" y="5137151"/>
            <a:ext cx="2557462" cy="461963"/>
          </a:xfrm>
          <a:prstGeom prst="rect">
            <a:avLst/>
          </a:prstGeom>
          <a:noFill/>
          <a:ln>
            <a:noFill/>
          </a:ln>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None/>
              <a:defRPr/>
            </a:pPr>
            <a:r>
              <a:rPr lang="en-US" altLang="en-US" sz="2400" dirty="0">
                <a:solidFill>
                  <a:prstClr val="white"/>
                </a:solidFill>
                <a:latin typeface="Calibri" panose="020F0502020204030204"/>
                <a:cs typeface="Arial" charset="0"/>
              </a:rPr>
              <a:t>Using Staked Bases</a:t>
            </a:r>
          </a:p>
        </p:txBody>
      </p:sp>
      <p:sp>
        <p:nvSpPr>
          <p:cNvPr id="63491" name="Title 2">
            <a:extLst>
              <a:ext uri="{FF2B5EF4-FFF2-40B4-BE49-F238E27FC236}">
                <a16:creationId xmlns:a16="http://schemas.microsoft.com/office/drawing/2014/main" id="{FC0769FA-DF04-4E88-979A-25A273A997FE}"/>
              </a:ext>
            </a:extLst>
          </p:cNvPr>
          <p:cNvSpPr>
            <a:spLocks noGrp="1"/>
          </p:cNvSpPr>
          <p:nvPr>
            <p:ph type="title"/>
          </p:nvPr>
        </p:nvSpPr>
        <p:spPr>
          <a:xfrm>
            <a:off x="1981200" y="304800"/>
            <a:ext cx="8229600" cy="1143000"/>
          </a:xfrm>
        </p:spPr>
        <p:txBody>
          <a:bodyPr/>
          <a:lstStyle/>
          <a:p>
            <a:pPr eaLnBrk="1" hangingPunct="1"/>
            <a:r>
              <a:rPr lang="en-US" altLang="en-US" sz="3200" b="1"/>
              <a:t>Lifting with Tension Management</a:t>
            </a:r>
            <a:br>
              <a:rPr lang="en-US" altLang="en-US" sz="3200" b="1"/>
            </a:br>
            <a:r>
              <a:rPr lang="en-US" altLang="en-US" sz="2800"/>
              <a:t>“Outrigger Alternative”</a:t>
            </a:r>
            <a:endParaRPr lang="en-US" altLang="en-US" sz="3200"/>
          </a:p>
        </p:txBody>
      </p:sp>
      <p:pic>
        <p:nvPicPr>
          <p:cNvPr id="63492" name="Picture 2">
            <a:extLst>
              <a:ext uri="{FF2B5EF4-FFF2-40B4-BE49-F238E27FC236}">
                <a16:creationId xmlns:a16="http://schemas.microsoft.com/office/drawing/2014/main" id="{08E82D76-B9DA-4D98-96B9-09B41F7C8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216" b="8662"/>
          <a:stretch>
            <a:fillRect/>
          </a:stretch>
        </p:blipFill>
        <p:spPr bwMode="auto">
          <a:xfrm>
            <a:off x="6272213" y="3441700"/>
            <a:ext cx="4303712"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3">
            <a:extLst>
              <a:ext uri="{FF2B5EF4-FFF2-40B4-BE49-F238E27FC236}">
                <a16:creationId xmlns:a16="http://schemas.microsoft.com/office/drawing/2014/main" id="{19AED4FF-1F8E-47B0-914B-6A4FF1405A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408113"/>
            <a:ext cx="56403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 Arrow 6">
            <a:extLst>
              <a:ext uri="{FF2B5EF4-FFF2-40B4-BE49-F238E27FC236}">
                <a16:creationId xmlns:a16="http://schemas.microsoft.com/office/drawing/2014/main" id="{B40AD7BE-AD54-48B2-8266-A74150A45002}"/>
              </a:ext>
            </a:extLst>
          </p:cNvPr>
          <p:cNvSpPr/>
          <p:nvPr/>
        </p:nvSpPr>
        <p:spPr>
          <a:xfrm rot="11668522">
            <a:off x="9925050" y="5141913"/>
            <a:ext cx="571500" cy="285750"/>
          </a:xfrm>
          <a:prstGeom prst="leftArrow">
            <a:avLst/>
          </a:prstGeom>
          <a:solidFill>
            <a:schemeClr val="accent6">
              <a:lumMod val="75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endParaRPr lang="en-US" dirty="0">
              <a:solidFill>
                <a:prstClr val="black"/>
              </a:solidFill>
              <a:latin typeface="Calibri" panose="020F0502020204030204"/>
            </a:endParaRPr>
          </a:p>
        </p:txBody>
      </p:sp>
      <p:sp>
        <p:nvSpPr>
          <p:cNvPr id="8" name="Arrow: Right 7">
            <a:extLst>
              <a:ext uri="{FF2B5EF4-FFF2-40B4-BE49-F238E27FC236}">
                <a16:creationId xmlns:a16="http://schemas.microsoft.com/office/drawing/2014/main" id="{1D60FE9C-E4EE-4F53-949E-93BA6CFBA38E}"/>
              </a:ext>
            </a:extLst>
          </p:cNvPr>
          <p:cNvSpPr/>
          <p:nvPr/>
        </p:nvSpPr>
        <p:spPr>
          <a:xfrm rot="11066124">
            <a:off x="1689101" y="2409825"/>
            <a:ext cx="504825" cy="344488"/>
          </a:xfrm>
          <a:prstGeom prst="rightArrow">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9" name="Arrow: Right 8">
            <a:extLst>
              <a:ext uri="{FF2B5EF4-FFF2-40B4-BE49-F238E27FC236}">
                <a16:creationId xmlns:a16="http://schemas.microsoft.com/office/drawing/2014/main" id="{9D8831F9-65DD-491E-9C5B-FA97DD1B135D}"/>
              </a:ext>
            </a:extLst>
          </p:cNvPr>
          <p:cNvSpPr/>
          <p:nvPr/>
        </p:nvSpPr>
        <p:spPr>
          <a:xfrm rot="265310">
            <a:off x="6800851" y="2792414"/>
            <a:ext cx="504825" cy="344487"/>
          </a:xfrm>
          <a:prstGeom prst="rightArrow">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pic>
        <p:nvPicPr>
          <p:cNvPr id="10" name="Picture 2">
            <a:extLst>
              <a:ext uri="{FF2B5EF4-FFF2-40B4-BE49-F238E27FC236}">
                <a16:creationId xmlns:a16="http://schemas.microsoft.com/office/drawing/2014/main" id="{5A41BFC2-BAF4-4BB4-AEEC-00C353426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10B791E9-389D-4527-9E79-FC7664962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304" b="12672"/>
          <a:stretch>
            <a:fillRect/>
          </a:stretch>
        </p:blipFill>
        <p:spPr bwMode="auto">
          <a:xfrm>
            <a:off x="2239964" y="3128964"/>
            <a:ext cx="4389437"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a:extLst>
              <a:ext uri="{FF2B5EF4-FFF2-40B4-BE49-F238E27FC236}">
                <a16:creationId xmlns:a16="http://schemas.microsoft.com/office/drawing/2014/main" id="{30F6DD45-F4C2-4E32-9A23-A65DE395D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56" t="14587" r="1430" b="12479"/>
          <a:stretch>
            <a:fillRect/>
          </a:stretch>
        </p:blipFill>
        <p:spPr bwMode="auto">
          <a:xfrm>
            <a:off x="2239964" y="4968876"/>
            <a:ext cx="4389437"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a:extLst>
              <a:ext uri="{FF2B5EF4-FFF2-40B4-BE49-F238E27FC236}">
                <a16:creationId xmlns:a16="http://schemas.microsoft.com/office/drawing/2014/main" id="{2C55A74F-4276-4F9F-AF40-D55F7871F8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528" r="1471" b="11877"/>
          <a:stretch>
            <a:fillRect/>
          </a:stretch>
        </p:blipFill>
        <p:spPr bwMode="auto">
          <a:xfrm>
            <a:off x="2239964" y="1209676"/>
            <a:ext cx="4389437"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Rectangle 7">
            <a:extLst>
              <a:ext uri="{FF2B5EF4-FFF2-40B4-BE49-F238E27FC236}">
                <a16:creationId xmlns:a16="http://schemas.microsoft.com/office/drawing/2014/main" id="{48C10193-E2DD-4291-AFB5-2D349DB1B1C8}"/>
              </a:ext>
            </a:extLst>
          </p:cNvPr>
          <p:cNvSpPr>
            <a:spLocks noChangeArrowheads="1"/>
          </p:cNvSpPr>
          <p:nvPr/>
        </p:nvSpPr>
        <p:spPr bwMode="auto">
          <a:xfrm>
            <a:off x="6858000" y="1730376"/>
            <a:ext cx="3505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prstClr val="white"/>
                </a:solidFill>
                <a:cs typeface="Arial" panose="020B0604020202020204" pitchFamily="34" charset="0"/>
              </a:rPr>
              <a:t>1.  Tie line from a lower anchor point creates tension on straps while lifting</a:t>
            </a:r>
          </a:p>
        </p:txBody>
      </p:sp>
      <p:sp>
        <p:nvSpPr>
          <p:cNvPr id="64518" name="Rectangle 8">
            <a:extLst>
              <a:ext uri="{FF2B5EF4-FFF2-40B4-BE49-F238E27FC236}">
                <a16:creationId xmlns:a16="http://schemas.microsoft.com/office/drawing/2014/main" id="{184B7B07-CE47-437B-A824-E088578EBFE7}"/>
              </a:ext>
            </a:extLst>
          </p:cNvPr>
          <p:cNvSpPr>
            <a:spLocks noChangeArrowheads="1"/>
          </p:cNvSpPr>
          <p:nvPr/>
        </p:nvSpPr>
        <p:spPr bwMode="auto">
          <a:xfrm>
            <a:off x="6858000" y="3603626"/>
            <a:ext cx="350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prstClr val="white"/>
                </a:solidFill>
                <a:cs typeface="Arial" panose="020B0604020202020204" pitchFamily="34" charset="0"/>
              </a:rPr>
              <a:t>2.  Flat strap with some length may not need adjustment</a:t>
            </a:r>
          </a:p>
        </p:txBody>
      </p:sp>
      <p:sp>
        <p:nvSpPr>
          <p:cNvPr id="64519" name="Rectangle 9">
            <a:extLst>
              <a:ext uri="{FF2B5EF4-FFF2-40B4-BE49-F238E27FC236}">
                <a16:creationId xmlns:a16="http://schemas.microsoft.com/office/drawing/2014/main" id="{9761F598-DF65-40BE-8002-AFCE8532EE57}"/>
              </a:ext>
            </a:extLst>
          </p:cNvPr>
          <p:cNvSpPr>
            <a:spLocks noChangeArrowheads="1"/>
          </p:cNvSpPr>
          <p:nvPr/>
        </p:nvSpPr>
        <p:spPr bwMode="auto">
          <a:xfrm>
            <a:off x="6934200" y="5105401"/>
            <a:ext cx="3429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prstClr val="white"/>
                </a:solidFill>
                <a:cs typeface="Arial" panose="020B0604020202020204" pitchFamily="34" charset="0"/>
              </a:rPr>
              <a:t>3.  Tie line from a higher anchor point will create slack in straps and require tensioning as the lift progresses, which is easier compared to #1</a:t>
            </a:r>
          </a:p>
        </p:txBody>
      </p:sp>
      <p:sp>
        <p:nvSpPr>
          <p:cNvPr id="64520" name="Title 1">
            <a:extLst>
              <a:ext uri="{FF2B5EF4-FFF2-40B4-BE49-F238E27FC236}">
                <a16:creationId xmlns:a16="http://schemas.microsoft.com/office/drawing/2014/main" id="{3D4568C3-3DCA-43D8-8F15-4C6FECD80FFF}"/>
              </a:ext>
            </a:extLst>
          </p:cNvPr>
          <p:cNvSpPr>
            <a:spLocks noGrp="1"/>
          </p:cNvSpPr>
          <p:nvPr>
            <p:ph type="title"/>
          </p:nvPr>
        </p:nvSpPr>
        <p:spPr/>
        <p:txBody>
          <a:bodyPr/>
          <a:lstStyle/>
          <a:p>
            <a:r>
              <a:rPr lang="en-US" altLang="en-US"/>
              <a:t>Understanding Outriggers</a:t>
            </a:r>
          </a:p>
        </p:txBody>
      </p:sp>
      <p:pic>
        <p:nvPicPr>
          <p:cNvPr id="10" name="Picture 2">
            <a:extLst>
              <a:ext uri="{FF2B5EF4-FFF2-40B4-BE49-F238E27FC236}">
                <a16:creationId xmlns:a16="http://schemas.microsoft.com/office/drawing/2014/main" id="{C589D753-8A92-4FFC-B458-39EB066C65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E87A011A-260A-4BA7-8D06-86563B0BAE0A}"/>
              </a:ext>
            </a:extLst>
          </p:cNvPr>
          <p:cNvSpPr>
            <a:spLocks noGrp="1"/>
          </p:cNvSpPr>
          <p:nvPr>
            <p:ph type="title"/>
          </p:nvPr>
        </p:nvSpPr>
        <p:spPr/>
        <p:txBody>
          <a:bodyPr/>
          <a:lstStyle/>
          <a:p>
            <a:r>
              <a:rPr lang="en-US" altLang="en-US"/>
              <a:t>Strut Design Factors</a:t>
            </a:r>
          </a:p>
        </p:txBody>
      </p:sp>
      <p:sp>
        <p:nvSpPr>
          <p:cNvPr id="10243" name="Content Placeholder 2">
            <a:extLst>
              <a:ext uri="{FF2B5EF4-FFF2-40B4-BE49-F238E27FC236}">
                <a16:creationId xmlns:a16="http://schemas.microsoft.com/office/drawing/2014/main" id="{4DCFFF45-3DB8-42CF-9AEA-6659151F53D7}"/>
              </a:ext>
            </a:extLst>
          </p:cNvPr>
          <p:cNvSpPr>
            <a:spLocks noGrp="1"/>
          </p:cNvSpPr>
          <p:nvPr>
            <p:ph idx="1"/>
          </p:nvPr>
        </p:nvSpPr>
        <p:spPr/>
        <p:txBody>
          <a:bodyPr/>
          <a:lstStyle/>
          <a:p>
            <a:r>
              <a:rPr lang="en-US" altLang="en-US"/>
              <a:t>Material and Properties</a:t>
            </a:r>
          </a:p>
          <a:p>
            <a:r>
              <a:rPr lang="en-US" altLang="en-US"/>
              <a:t>Diameter</a:t>
            </a:r>
          </a:p>
          <a:p>
            <a:r>
              <a:rPr lang="en-US" altLang="en-US"/>
              <a:t>Hollow vs. Solid Inner Tube</a:t>
            </a:r>
          </a:p>
          <a:p>
            <a:r>
              <a:rPr lang="en-US" altLang="en-US"/>
              <a:t>Telescopic vs. Fixed Length (i.e. Wood 4x4)</a:t>
            </a:r>
          </a:p>
          <a:p>
            <a:r>
              <a:rPr lang="en-US" altLang="en-US"/>
              <a:t>Number of Joints and Fit Clearance</a:t>
            </a:r>
          </a:p>
          <a:p>
            <a:r>
              <a:rPr lang="en-US" altLang="en-US"/>
              <a:t>Overlap Between Joints</a:t>
            </a:r>
          </a:p>
          <a:p>
            <a:r>
              <a:rPr lang="en-US" altLang="en-US"/>
              <a:t>Base/End Fitting Design, Fixed vs. Pivoting </a:t>
            </a:r>
          </a:p>
        </p:txBody>
      </p:sp>
      <p:pic>
        <p:nvPicPr>
          <p:cNvPr id="5" name="Picture 2">
            <a:extLst>
              <a:ext uri="{FF2B5EF4-FFF2-40B4-BE49-F238E27FC236}">
                <a16:creationId xmlns:a16="http://schemas.microsoft.com/office/drawing/2014/main" id="{D47AFC32-D149-45A6-87C9-BBDB3EB3A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5529978E-A3DD-4E9B-A0A5-19C30FDAB9A4}"/>
              </a:ext>
            </a:extLst>
          </p:cNvPr>
          <p:cNvSpPr>
            <a:spLocks noGrp="1"/>
          </p:cNvSpPr>
          <p:nvPr>
            <p:ph type="title"/>
          </p:nvPr>
        </p:nvSpPr>
        <p:spPr/>
        <p:txBody>
          <a:bodyPr/>
          <a:lstStyle/>
          <a:p>
            <a:r>
              <a:rPr lang="en-US" altLang="en-US"/>
              <a:t> Considering Strut Placement: </a:t>
            </a:r>
            <a:br>
              <a:rPr lang="en-US" altLang="en-US"/>
            </a:br>
            <a:r>
              <a:rPr lang="en-US" altLang="en-US"/>
              <a:t>Going Against Your Instinct</a:t>
            </a:r>
          </a:p>
        </p:txBody>
      </p:sp>
      <p:sp>
        <p:nvSpPr>
          <p:cNvPr id="65539" name="Content Placeholder 2">
            <a:extLst>
              <a:ext uri="{FF2B5EF4-FFF2-40B4-BE49-F238E27FC236}">
                <a16:creationId xmlns:a16="http://schemas.microsoft.com/office/drawing/2014/main" id="{C433FBB7-04E8-4B2D-9C14-6A894012BAD8}"/>
              </a:ext>
            </a:extLst>
          </p:cNvPr>
          <p:cNvSpPr>
            <a:spLocks noGrp="1"/>
          </p:cNvSpPr>
          <p:nvPr>
            <p:ph idx="1"/>
          </p:nvPr>
        </p:nvSpPr>
        <p:spPr>
          <a:xfrm>
            <a:off x="1790700" y="1874838"/>
            <a:ext cx="8610600" cy="4525962"/>
          </a:xfrm>
        </p:spPr>
        <p:txBody>
          <a:bodyPr/>
          <a:lstStyle/>
          <a:p>
            <a:r>
              <a:rPr lang="en-US" altLang="en-US" sz="2800"/>
              <a:t>The ideal location for lifting might be in a position that could later interfere with extrication or access to the patient. </a:t>
            </a:r>
          </a:p>
          <a:p>
            <a:r>
              <a:rPr lang="en-US" altLang="en-US" sz="2800"/>
              <a:t>Lifting and stabilization can be broken down into </a:t>
            </a:r>
            <a:r>
              <a:rPr lang="en-US" altLang="en-US" sz="2800">
                <a:solidFill>
                  <a:srgbClr val="FF0000"/>
                </a:solidFill>
              </a:rPr>
              <a:t>2 steps</a:t>
            </a:r>
            <a:endParaRPr lang="en-US" altLang="en-US" sz="2800"/>
          </a:p>
          <a:p>
            <a:pPr lvl="1">
              <a:buFont typeface="Arial" panose="020B0604020202020204" pitchFamily="34" charset="0"/>
              <a:buChar char="•"/>
            </a:pPr>
            <a:r>
              <a:rPr lang="en-US" altLang="en-US" sz="2400">
                <a:solidFill>
                  <a:srgbClr val="FF0000"/>
                </a:solidFill>
              </a:rPr>
              <a:t>1</a:t>
            </a:r>
            <a:r>
              <a:rPr lang="en-US" altLang="en-US" sz="2400" baseline="30000">
                <a:solidFill>
                  <a:srgbClr val="FF0000"/>
                </a:solidFill>
              </a:rPr>
              <a:t>st</a:t>
            </a:r>
            <a:r>
              <a:rPr lang="en-US" altLang="en-US" sz="2400">
                <a:solidFill>
                  <a:srgbClr val="FF0000"/>
                </a:solidFill>
              </a:rPr>
              <a:t> Step:</a:t>
            </a:r>
            <a:r>
              <a:rPr lang="en-US" altLang="en-US" sz="2400"/>
              <a:t>  Lift from ideal location for simple operation.</a:t>
            </a:r>
          </a:p>
          <a:p>
            <a:pPr lvl="1">
              <a:buFont typeface="Arial" panose="020B0604020202020204" pitchFamily="34" charset="0"/>
              <a:buChar char="•"/>
            </a:pPr>
            <a:r>
              <a:rPr lang="en-US" altLang="en-US" sz="2400">
                <a:solidFill>
                  <a:srgbClr val="FF0000"/>
                </a:solidFill>
              </a:rPr>
              <a:t>2</a:t>
            </a:r>
            <a:r>
              <a:rPr lang="en-US" altLang="en-US" sz="2400" baseline="30000">
                <a:solidFill>
                  <a:srgbClr val="FF0000"/>
                </a:solidFill>
              </a:rPr>
              <a:t>nd</a:t>
            </a:r>
            <a:r>
              <a:rPr lang="en-US" altLang="en-US" sz="2400">
                <a:solidFill>
                  <a:srgbClr val="FF0000"/>
                </a:solidFill>
              </a:rPr>
              <a:t> Step:</a:t>
            </a:r>
            <a:r>
              <a:rPr lang="en-US" altLang="en-US" sz="2400"/>
              <a:t>  Stabilize without interfering with extrication and remove interfering strut.</a:t>
            </a:r>
          </a:p>
          <a:p>
            <a:pPr lvl="1">
              <a:buFont typeface="Arial" panose="020B0604020202020204" pitchFamily="34" charset="0"/>
              <a:buChar char="•"/>
            </a:pPr>
            <a:r>
              <a:rPr lang="en-US" altLang="en-US" sz="2400"/>
              <a:t>This may save time and produce a better, safer lift!</a:t>
            </a:r>
          </a:p>
        </p:txBody>
      </p:sp>
      <p:pic>
        <p:nvPicPr>
          <p:cNvPr id="5" name="Picture 2">
            <a:extLst>
              <a:ext uri="{FF2B5EF4-FFF2-40B4-BE49-F238E27FC236}">
                <a16:creationId xmlns:a16="http://schemas.microsoft.com/office/drawing/2014/main" id="{7039F563-BF28-4198-B308-4C13D5EC5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159F7077-202B-4C67-BB4F-E86273EFED31}"/>
              </a:ext>
            </a:extLst>
          </p:cNvPr>
          <p:cNvSpPr>
            <a:spLocks noGrp="1"/>
          </p:cNvSpPr>
          <p:nvPr>
            <p:ph type="title"/>
          </p:nvPr>
        </p:nvSpPr>
        <p:spPr>
          <a:xfrm>
            <a:off x="1981200" y="76200"/>
            <a:ext cx="8229600" cy="1143000"/>
          </a:xfrm>
        </p:spPr>
        <p:txBody>
          <a:bodyPr/>
          <a:lstStyle/>
          <a:p>
            <a:r>
              <a:rPr lang="en-US" altLang="en-US"/>
              <a:t>Critical Strut Feature</a:t>
            </a:r>
          </a:p>
        </p:txBody>
      </p:sp>
      <p:sp>
        <p:nvSpPr>
          <p:cNvPr id="38916" name="Content Placeholder 2">
            <a:extLst>
              <a:ext uri="{FF2B5EF4-FFF2-40B4-BE49-F238E27FC236}">
                <a16:creationId xmlns:a16="http://schemas.microsoft.com/office/drawing/2014/main" id="{BEBEE494-0895-406A-A004-81E16F4B1F58}"/>
              </a:ext>
            </a:extLst>
          </p:cNvPr>
          <p:cNvSpPr>
            <a:spLocks noGrp="1"/>
          </p:cNvSpPr>
          <p:nvPr>
            <p:ph idx="1"/>
          </p:nvPr>
        </p:nvSpPr>
        <p:spPr>
          <a:xfrm>
            <a:off x="1981200" y="1143001"/>
            <a:ext cx="8382000" cy="4983163"/>
          </a:xfrm>
        </p:spPr>
        <p:txBody>
          <a:bodyPr/>
          <a:lstStyle/>
          <a:p>
            <a:pPr>
              <a:buFont typeface="Arial" charset="0"/>
              <a:buChar char="•"/>
              <a:defRPr/>
            </a:pPr>
            <a:r>
              <a:rPr lang="en-US" sz="2200" dirty="0">
                <a:latin typeface="+mj-lt"/>
                <a:ea typeface="+mj-ea"/>
                <a:cs typeface="+mj-cs"/>
              </a:rPr>
              <a:t>The load may require use of heavy duty lift bags. In this case, LIFTING struts with ability to follow the load up and down are a necessity that make for the safest lift.  </a:t>
            </a:r>
          </a:p>
        </p:txBody>
      </p:sp>
      <p:pic>
        <p:nvPicPr>
          <p:cNvPr id="66564" name="Picture 6" descr="Image may contain: one or more people and outdoor">
            <a:extLst>
              <a:ext uri="{FF2B5EF4-FFF2-40B4-BE49-F238E27FC236}">
                <a16:creationId xmlns:a16="http://schemas.microsoft.com/office/drawing/2014/main" id="{E1724368-465A-4AD5-AFED-BBCA1A8B5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498" t="10895" r="6667" b="8519"/>
          <a:stretch>
            <a:fillRect/>
          </a:stretch>
        </p:blipFill>
        <p:spPr bwMode="auto">
          <a:xfrm>
            <a:off x="5486400" y="2133601"/>
            <a:ext cx="5105400"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F9CF66D-0699-4A13-AA54-797533241CB6}"/>
              </a:ext>
            </a:extLst>
          </p:cNvPr>
          <p:cNvSpPr txBox="1"/>
          <p:nvPr/>
        </p:nvSpPr>
        <p:spPr>
          <a:xfrm>
            <a:off x="1981200" y="2362201"/>
            <a:ext cx="3505200" cy="3478213"/>
          </a:xfrm>
          <a:prstGeom prst="rect">
            <a:avLst/>
          </a:prstGeom>
          <a:noFill/>
        </p:spPr>
        <p:txBody>
          <a:bodyPr>
            <a:spAutoFit/>
          </a:bodyPr>
          <a:lstStyle/>
          <a:p>
            <a:pPr marL="285750" indent="-285750" eaLnBrk="0" fontAlgn="base" hangingPunct="0">
              <a:spcBef>
                <a:spcPct val="0"/>
              </a:spcBef>
              <a:spcAft>
                <a:spcPct val="0"/>
              </a:spcAft>
              <a:buFont typeface="Arial" panose="020B0604020202020204" pitchFamily="34" charset="0"/>
              <a:buChar char="•"/>
              <a:defRPr/>
            </a:pPr>
            <a:r>
              <a:rPr lang="en-US" sz="2200" dirty="0">
                <a:solidFill>
                  <a:prstClr val="white"/>
                </a:solidFill>
                <a:latin typeface="Calibri" panose="020F0502020204030204"/>
                <a:cs typeface="Arial" panose="020B0604020202020204" pitchFamily="34" charset="0"/>
              </a:rPr>
              <a:t>In both cases, you want a strut that has infinitesimal length adjustment capability under the load without compromising user safety.  </a:t>
            </a:r>
          </a:p>
          <a:p>
            <a:pPr marL="285750" indent="-285750" eaLnBrk="0" fontAlgn="base" hangingPunct="0">
              <a:spcBef>
                <a:spcPct val="0"/>
              </a:spcBef>
              <a:spcAft>
                <a:spcPct val="0"/>
              </a:spcAft>
              <a:buFont typeface="Arial" panose="020B0604020202020204" pitchFamily="34" charset="0"/>
              <a:buChar char="•"/>
              <a:defRPr/>
            </a:pPr>
            <a:endParaRPr lang="en-US" sz="2200" dirty="0">
              <a:solidFill>
                <a:prstClr val="white"/>
              </a:solidFill>
              <a:latin typeface="Calibri" panose="020F0502020204030204"/>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sz="2200" dirty="0">
                <a:solidFill>
                  <a:prstClr val="white"/>
                </a:solidFill>
                <a:latin typeface="Calibri" panose="020F0502020204030204"/>
                <a:cs typeface="Arial" panose="020B0604020202020204" pitchFamily="34" charset="0"/>
              </a:rPr>
              <a:t>Ever tried to crib a load on the way down?</a:t>
            </a:r>
          </a:p>
          <a:p>
            <a:pPr eaLnBrk="0" fontAlgn="base" hangingPunct="0">
              <a:spcBef>
                <a:spcPct val="0"/>
              </a:spcBef>
              <a:spcAft>
                <a:spcPct val="0"/>
              </a:spcAft>
              <a:defRPr/>
            </a:pPr>
            <a:endParaRPr lang="en-US" sz="2200" dirty="0">
              <a:solidFill>
                <a:prstClr val="white"/>
              </a:solidFill>
              <a:latin typeface="Calibri" panose="020F0502020204030204"/>
              <a:cs typeface="Arial" panose="020B0604020202020204" pitchFamily="34" charset="0"/>
            </a:endParaRPr>
          </a:p>
        </p:txBody>
      </p:sp>
      <p:pic>
        <p:nvPicPr>
          <p:cNvPr id="7" name="Picture 2">
            <a:extLst>
              <a:ext uri="{FF2B5EF4-FFF2-40B4-BE49-F238E27FC236}">
                <a16:creationId xmlns:a16="http://schemas.microsoft.com/office/drawing/2014/main" id="{7201540C-BEBD-48D4-9A3A-1C3317DB3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0729203E-64AA-4EB3-97F3-9D1994CF9B81}"/>
              </a:ext>
            </a:extLst>
          </p:cNvPr>
          <p:cNvSpPr>
            <a:spLocks noGrp="1"/>
          </p:cNvSpPr>
          <p:nvPr>
            <p:ph type="title"/>
          </p:nvPr>
        </p:nvSpPr>
        <p:spPr>
          <a:xfrm>
            <a:off x="1981200" y="76200"/>
            <a:ext cx="8229600" cy="1143000"/>
          </a:xfrm>
        </p:spPr>
        <p:txBody>
          <a:bodyPr/>
          <a:lstStyle/>
          <a:p>
            <a:r>
              <a:rPr lang="en-US" altLang="en-US"/>
              <a:t>Overrides/Underrides</a:t>
            </a:r>
          </a:p>
        </p:txBody>
      </p:sp>
      <p:pic>
        <p:nvPicPr>
          <p:cNvPr id="67587" name="Content Placeholder 5">
            <a:extLst>
              <a:ext uri="{FF2B5EF4-FFF2-40B4-BE49-F238E27FC236}">
                <a16:creationId xmlns:a16="http://schemas.microsoft.com/office/drawing/2014/main" id="{4C7C76B0-625B-4291-A41E-BB33194D38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985126" y="1066800"/>
            <a:ext cx="2606675" cy="3475038"/>
          </a:xfrm>
        </p:spPr>
      </p:pic>
      <p:pic>
        <p:nvPicPr>
          <p:cNvPr id="67588" name="Picture 7">
            <a:extLst>
              <a:ext uri="{FF2B5EF4-FFF2-40B4-BE49-F238E27FC236}">
                <a16:creationId xmlns:a16="http://schemas.microsoft.com/office/drawing/2014/main" id="{6036F114-14AA-4583-BFB1-0092F8033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260" t="12500" r="14165" b="17500"/>
          <a:stretch>
            <a:fillRect/>
          </a:stretch>
        </p:blipFill>
        <p:spPr bwMode="auto">
          <a:xfrm>
            <a:off x="2173288" y="3856038"/>
            <a:ext cx="392271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9">
            <a:extLst>
              <a:ext uri="{FF2B5EF4-FFF2-40B4-BE49-F238E27FC236}">
                <a16:creationId xmlns:a16="http://schemas.microsoft.com/office/drawing/2014/main" id="{D8CE8E56-1322-493B-A2C9-172F63A83E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088" y="3838576"/>
            <a:ext cx="3922712"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Content Placeholder 4">
            <a:extLst>
              <a:ext uri="{FF2B5EF4-FFF2-40B4-BE49-F238E27FC236}">
                <a16:creationId xmlns:a16="http://schemas.microsoft.com/office/drawing/2014/main" id="{10F66C77-359E-480F-A2E3-E20CBB55C784}"/>
              </a:ext>
            </a:extLst>
          </p:cNvPr>
          <p:cNvSpPr txBox="1">
            <a:spLocks/>
          </p:cNvSpPr>
          <p:nvPr/>
        </p:nvSpPr>
        <p:spPr bwMode="auto">
          <a:xfrm>
            <a:off x="1524000" y="1066800"/>
            <a:ext cx="65532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pPr>
            <a:r>
              <a:rPr lang="en-US" altLang="en-US" sz="1900">
                <a:solidFill>
                  <a:prstClr val="white"/>
                </a:solidFill>
                <a:cs typeface="Arial" panose="020B0604020202020204" pitchFamily="34" charset="0"/>
              </a:rPr>
              <a:t>Tie suspension down when needed on lower and/or upper vehicle </a:t>
            </a:r>
            <a:r>
              <a:rPr lang="en-US" altLang="en-US" sz="1900" b="1" u="sng">
                <a:solidFill>
                  <a:prstClr val="white"/>
                </a:solidFill>
                <a:cs typeface="Arial" panose="020B0604020202020204" pitchFamily="34" charset="0"/>
              </a:rPr>
              <a:t>prior</a:t>
            </a:r>
            <a:r>
              <a:rPr lang="en-US" altLang="en-US" sz="1900">
                <a:solidFill>
                  <a:prstClr val="white"/>
                </a:solidFill>
                <a:cs typeface="Arial" panose="020B0604020202020204" pitchFamily="34" charset="0"/>
              </a:rPr>
              <a:t> to lifting if suspension is going to impact lift, otherwise, there may be a delay in object separation as suspension expands maintaining contact with bottom object</a:t>
            </a:r>
          </a:p>
          <a:p>
            <a:pPr fontAlgn="base">
              <a:spcBef>
                <a:spcPct val="0"/>
              </a:spcBef>
              <a:spcAft>
                <a:spcPct val="0"/>
              </a:spcAft>
            </a:pPr>
            <a:r>
              <a:rPr lang="en-US" altLang="en-US" sz="1900">
                <a:solidFill>
                  <a:prstClr val="white"/>
                </a:solidFill>
                <a:cs typeface="Arial" panose="020B0604020202020204" pitchFamily="34" charset="0"/>
              </a:rPr>
              <a:t>Anchor upper and lower objects together in fashion that limits unwanted movement but allows desired movement/lift</a:t>
            </a:r>
          </a:p>
          <a:p>
            <a:pPr lvl="1" fontAlgn="base">
              <a:spcBef>
                <a:spcPct val="0"/>
              </a:spcBef>
              <a:spcAft>
                <a:spcPct val="0"/>
              </a:spcAft>
            </a:pPr>
            <a:r>
              <a:rPr lang="en-US" altLang="en-US" sz="1500">
                <a:solidFill>
                  <a:prstClr val="white"/>
                </a:solidFill>
                <a:cs typeface="Arial" panose="020B0604020202020204" pitchFamily="34" charset="0"/>
              </a:rPr>
              <a:t>In bottom left picture, notice left side of upper vehicle anchored to lower vehicles to create stable hinge point to allow safe lift of right side.  </a:t>
            </a:r>
          </a:p>
          <a:p>
            <a:pPr lvl="1" fontAlgn="base">
              <a:spcBef>
                <a:spcPct val="0"/>
              </a:spcBef>
              <a:spcAft>
                <a:spcPct val="0"/>
              </a:spcAft>
            </a:pPr>
            <a:r>
              <a:rPr lang="en-US" altLang="en-US" sz="1500">
                <a:solidFill>
                  <a:prstClr val="white"/>
                </a:solidFill>
                <a:cs typeface="Arial" panose="020B0604020202020204" pitchFamily="34" charset="0"/>
              </a:rPr>
              <a:t>In bottom right picture, notice that the chain used for lifting also holds suspension from dropping which saves time and more equipment. </a:t>
            </a:r>
          </a:p>
        </p:txBody>
      </p:sp>
      <p:pic>
        <p:nvPicPr>
          <p:cNvPr id="8" name="Picture 2">
            <a:extLst>
              <a:ext uri="{FF2B5EF4-FFF2-40B4-BE49-F238E27FC236}">
                <a16:creationId xmlns:a16="http://schemas.microsoft.com/office/drawing/2014/main" id="{27394BDC-D1CC-4DD1-B653-9FFA4C003B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4A440E-9618-4F4D-A5B0-C6EF6C944B98}"/>
              </a:ext>
            </a:extLst>
          </p:cNvPr>
          <p:cNvSpPr txBox="1"/>
          <p:nvPr/>
        </p:nvSpPr>
        <p:spPr>
          <a:xfrm>
            <a:off x="1524000" y="76201"/>
            <a:ext cx="8991600" cy="3662363"/>
          </a:xfrm>
          <a:prstGeom prst="rect">
            <a:avLst/>
          </a:prstGeom>
          <a:noFill/>
        </p:spPr>
        <p:txBody>
          <a:bodyPr>
            <a:spAutoFit/>
          </a:bodyPr>
          <a:lstStyle/>
          <a:p>
            <a:pPr algn="ctr" eaLnBrk="0" fontAlgn="base" hangingPunct="0">
              <a:defRPr/>
            </a:pPr>
            <a:r>
              <a:rPr lang="en-US" sz="4400" dirty="0">
                <a:solidFill>
                  <a:prstClr val="white"/>
                </a:solidFill>
                <a:latin typeface="Calibri" panose="020F0502020204030204" pitchFamily="34" charset="0"/>
                <a:ea typeface="Calibri" panose="020F0502020204030204" pitchFamily="34" charset="0"/>
                <a:cs typeface="Arial" panose="020B0604020202020204" pitchFamily="34" charset="0"/>
              </a:rPr>
              <a:t>CONSTANT-STABILIZATION-LIFTING</a:t>
            </a:r>
            <a:r>
              <a:rPr lang="en-US" sz="4400" baseline="30000" dirty="0">
                <a:solidFill>
                  <a:prstClr val="white"/>
                </a:solidFill>
                <a:latin typeface="Calibri" panose="020F0502020204030204" pitchFamily="34" charset="0"/>
                <a:ea typeface="Calibri" panose="020F0502020204030204" pitchFamily="34" charset="0"/>
                <a:cs typeface="Arial" panose="020B0604020202020204" pitchFamily="34" charset="0"/>
              </a:rPr>
              <a:t>TM</a:t>
            </a:r>
            <a:r>
              <a:rPr lang="en-US" sz="4400" dirty="0">
                <a:solidFill>
                  <a:prstClr val="white"/>
                </a:solidFill>
                <a:latin typeface="Calibri" panose="020F0502020204030204" pitchFamily="34" charset="0"/>
                <a:ea typeface="Calibri" panose="020F0502020204030204" pitchFamily="34" charset="0"/>
                <a:cs typeface="Arial" panose="020B0604020202020204" pitchFamily="34" charset="0"/>
              </a:rPr>
              <a:t> </a:t>
            </a:r>
            <a:r>
              <a:rPr lang="en-US" sz="4400" dirty="0">
                <a:solidFill>
                  <a:prstClr val="white"/>
                </a:solidFill>
                <a:latin typeface="Calibri" panose="020F0502020204030204"/>
                <a:ea typeface="Calibri" panose="020F0502020204030204" pitchFamily="34" charset="0"/>
                <a:cs typeface="Arial" panose="020B0604020202020204" pitchFamily="34" charset="0"/>
              </a:rPr>
              <a:t>Technique by Res-Q-Jack, Inc.</a:t>
            </a:r>
          </a:p>
          <a:p>
            <a:pPr eaLnBrk="0" fontAlgn="base" hangingPunct="0">
              <a:spcBef>
                <a:spcPct val="0"/>
              </a:spcBef>
              <a:spcAft>
                <a:spcPct val="0"/>
              </a:spcAft>
              <a:defRPr/>
            </a:pPr>
            <a:endParaRPr lang="en-US"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The purpose of the technique is to keep the car stabilized during the entire lift (hence the name, Constant Stabilization Lifting).</a:t>
            </a:r>
          </a:p>
          <a:p>
            <a:pPr eaLnBrk="0" fontAlgn="base" hangingPunct="0">
              <a:spcBef>
                <a:spcPct val="0"/>
              </a:spcBef>
              <a:spcAft>
                <a:spcPct val="0"/>
              </a:spcAft>
              <a:defRPr/>
            </a:pPr>
            <a:endParaRPr lang="en-US"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endParaRPr lang="en-US"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endParaRPr lang="en-US"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Insert written explanation by Cris as to what it and why we’re using it.  What are it’s pros and cons?</a:t>
            </a:r>
          </a:p>
        </p:txBody>
      </p:sp>
      <p:pic>
        <p:nvPicPr>
          <p:cNvPr id="68611" name="Picture 2">
            <a:extLst>
              <a:ext uri="{FF2B5EF4-FFF2-40B4-BE49-F238E27FC236}">
                <a16:creationId xmlns:a16="http://schemas.microsoft.com/office/drawing/2014/main" id="{EAAED6F1-30D2-424B-952E-8111C4A52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648200"/>
            <a:ext cx="3549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2">
            <a:extLst>
              <a:ext uri="{FF2B5EF4-FFF2-40B4-BE49-F238E27FC236}">
                <a16:creationId xmlns:a16="http://schemas.microsoft.com/office/drawing/2014/main" id="{26DD38D2-484F-499A-A8B4-42F0E9A32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526" y="3511550"/>
            <a:ext cx="1598613"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10">
            <a:extLst>
              <a:ext uri="{FF2B5EF4-FFF2-40B4-BE49-F238E27FC236}">
                <a16:creationId xmlns:a16="http://schemas.microsoft.com/office/drawing/2014/main" id="{C0B0D790-3379-4F3B-89B5-E62F40B66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0139" y="4572000"/>
            <a:ext cx="4230687"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
            <a:extLst>
              <a:ext uri="{FF2B5EF4-FFF2-40B4-BE49-F238E27FC236}">
                <a16:creationId xmlns:a16="http://schemas.microsoft.com/office/drawing/2014/main" id="{CC015C2F-B488-46F9-BB24-6C0532D81F13}"/>
              </a:ext>
            </a:extLst>
          </p:cNvPr>
          <p:cNvSpPr>
            <a:spLocks noChangeArrowheads="1"/>
          </p:cNvSpPr>
          <p:nvPr/>
        </p:nvSpPr>
        <p:spPr bwMode="auto">
          <a:xfrm>
            <a:off x="1790700" y="-279400"/>
            <a:ext cx="86106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400" b="1">
                <a:solidFill>
                  <a:prstClr val="white"/>
                </a:solidFill>
                <a:cs typeface="Calibri" panose="020F0502020204030204" pitchFamily="34" charset="0"/>
              </a:rPr>
              <a:t> </a:t>
            </a:r>
            <a:endParaRPr lang="en-US" altLang="en-US" sz="1800">
              <a:solidFill>
                <a:prstClr val="white"/>
              </a:solidFill>
              <a:cs typeface="Calibri" panose="020F0502020204030204" pitchFamily="34" charset="0"/>
            </a:endParaRPr>
          </a:p>
          <a:p>
            <a:pPr algn="ctr" eaLnBrk="0" fontAlgn="base" hangingPunct="0">
              <a:spcBef>
                <a:spcPct val="0"/>
              </a:spcBef>
              <a:spcAft>
                <a:spcPct val="0"/>
              </a:spcAft>
              <a:buNone/>
            </a:pPr>
            <a:r>
              <a:rPr lang="en-US" altLang="en-US" sz="4400">
                <a:solidFill>
                  <a:prstClr val="white"/>
                </a:solidFill>
                <a:cs typeface="Calibri" panose="020F0502020204030204" pitchFamily="34" charset="0"/>
              </a:rPr>
              <a:t>Wheel Resting CSL</a:t>
            </a:r>
            <a:r>
              <a:rPr lang="en-US" altLang="en-US" sz="4400" baseline="30000">
                <a:solidFill>
                  <a:prstClr val="white"/>
                </a:solidFill>
                <a:cs typeface="Calibri" panose="020F0502020204030204" pitchFamily="34" charset="0"/>
              </a:rPr>
              <a:t>TM</a:t>
            </a:r>
            <a:r>
              <a:rPr lang="en-US" altLang="en-US" sz="4400">
                <a:solidFill>
                  <a:prstClr val="white"/>
                </a:solidFill>
                <a:cs typeface="Calibri" panose="020F0502020204030204" pitchFamily="34" charset="0"/>
              </a:rPr>
              <a:t> Lift</a:t>
            </a:r>
          </a:p>
          <a:p>
            <a:pPr eaLnBrk="0" fontAlgn="base" hangingPunct="0">
              <a:spcBef>
                <a:spcPct val="0"/>
              </a:spcBef>
              <a:spcAft>
                <a:spcPct val="0"/>
              </a:spcAft>
              <a:buNone/>
            </a:pPr>
            <a:r>
              <a:rPr lang="en-US" altLang="en-US" sz="2200">
                <a:solidFill>
                  <a:prstClr val="white"/>
                </a:solidFill>
                <a:cs typeface="Calibri" panose="020F0502020204030204" pitchFamily="34" charset="0"/>
              </a:rPr>
              <a:t>Follow instructions in Lift B from our Quick Reference Guide with the </a:t>
            </a:r>
          </a:p>
          <a:p>
            <a:pPr eaLnBrk="0" fontAlgn="base" hangingPunct="0">
              <a:spcBef>
                <a:spcPct val="0"/>
              </a:spcBef>
              <a:spcAft>
                <a:spcPct val="0"/>
              </a:spcAft>
              <a:buNone/>
            </a:pPr>
            <a:r>
              <a:rPr lang="en-US" altLang="en-US" sz="2200">
                <a:solidFill>
                  <a:prstClr val="white"/>
                </a:solidFill>
                <a:cs typeface="Calibri" panose="020F0502020204030204" pitchFamily="34" charset="0"/>
              </a:rPr>
              <a:t>following changes:</a:t>
            </a:r>
          </a:p>
          <a:p>
            <a:pPr eaLnBrk="0" fontAlgn="base" hangingPunct="0">
              <a:spcBef>
                <a:spcPct val="0"/>
              </a:spcBef>
              <a:spcAft>
                <a:spcPct val="0"/>
              </a:spcAft>
              <a:buNone/>
            </a:pPr>
            <a:endParaRPr lang="en-US" altLang="en-US" sz="2200">
              <a:solidFill>
                <a:prstClr val="white"/>
              </a:solidFill>
              <a:cs typeface="Calibri" panose="020F0502020204030204" pitchFamily="34" charset="0"/>
            </a:endParaRPr>
          </a:p>
          <a:p>
            <a:pPr eaLnBrk="0" fontAlgn="base" hangingPunct="0">
              <a:spcBef>
                <a:spcPct val="0"/>
              </a:spcBef>
              <a:spcAft>
                <a:spcPct val="0"/>
              </a:spcAft>
              <a:buNone/>
            </a:pPr>
            <a:r>
              <a:rPr lang="en-US" altLang="en-US" sz="2200">
                <a:solidFill>
                  <a:prstClr val="white"/>
                </a:solidFill>
                <a:cs typeface="Calibri" panose="020F0502020204030204" pitchFamily="34" charset="0"/>
              </a:rPr>
              <a:t>● Do not use the sway or triangle </a:t>
            </a:r>
          </a:p>
          <a:p>
            <a:pPr eaLnBrk="0" fontAlgn="base" hangingPunct="0">
              <a:spcBef>
                <a:spcPct val="0"/>
              </a:spcBef>
              <a:spcAft>
                <a:spcPct val="0"/>
              </a:spcAft>
              <a:buNone/>
            </a:pPr>
            <a:r>
              <a:rPr lang="en-US" altLang="en-US" sz="2200">
                <a:solidFill>
                  <a:prstClr val="white"/>
                </a:solidFill>
                <a:cs typeface="Calibri" panose="020F0502020204030204" pitchFamily="34" charset="0"/>
              </a:rPr>
              <a:t>straps on this initial set of struts.</a:t>
            </a:r>
          </a:p>
          <a:p>
            <a:pPr eaLnBrk="0" fontAlgn="base" hangingPunct="0">
              <a:spcBef>
                <a:spcPct val="0"/>
              </a:spcBef>
              <a:spcAft>
                <a:spcPct val="0"/>
              </a:spcAft>
              <a:buNone/>
            </a:pPr>
            <a:endParaRPr lang="en-US" altLang="en-US" sz="1800">
              <a:solidFill>
                <a:prstClr val="white"/>
              </a:solidFill>
              <a:cs typeface="Calibri" panose="020F0502020204030204" pitchFamily="34" charset="0"/>
            </a:endParaRPr>
          </a:p>
          <a:p>
            <a:pPr eaLnBrk="0" fontAlgn="base" hangingPunct="0">
              <a:spcBef>
                <a:spcPct val="0"/>
              </a:spcBef>
              <a:spcAft>
                <a:spcPct val="0"/>
              </a:spcAft>
              <a:buFont typeface="Calibri" panose="020F0502020204030204" pitchFamily="34" charset="0"/>
              <a:buAutoNum type="arabicPeriod"/>
            </a:pPr>
            <a:endParaRPr lang="en-US" altLang="en-US" sz="1800">
              <a:solidFill>
                <a:prstClr val="white"/>
              </a:solidFill>
              <a:cs typeface="Calibri" panose="020F0502020204030204" pitchFamily="34" charset="0"/>
            </a:endParaRPr>
          </a:p>
        </p:txBody>
      </p:sp>
      <p:pic>
        <p:nvPicPr>
          <p:cNvPr id="69635" name="Picture 2">
            <a:extLst>
              <a:ext uri="{FF2B5EF4-FFF2-40B4-BE49-F238E27FC236}">
                <a16:creationId xmlns:a16="http://schemas.microsoft.com/office/drawing/2014/main" id="{7AA552B5-70CD-40AB-B5D6-11597709A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687" r="2132"/>
          <a:stretch>
            <a:fillRect/>
          </a:stretch>
        </p:blipFill>
        <p:spPr bwMode="auto">
          <a:xfrm>
            <a:off x="1547814" y="3471864"/>
            <a:ext cx="552767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57440812-6ABB-4DAA-BDC8-54B1E3F75A00">
            <a:extLst>
              <a:ext uri="{FF2B5EF4-FFF2-40B4-BE49-F238E27FC236}">
                <a16:creationId xmlns:a16="http://schemas.microsoft.com/office/drawing/2014/main" id="{76ECCADB-0A63-4713-8CD3-654F24F2D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103" t="-160" r="6825" b="15218"/>
          <a:stretch>
            <a:fillRect/>
          </a:stretch>
        </p:blipFill>
        <p:spPr bwMode="auto">
          <a:xfrm>
            <a:off x="6486525" y="1482726"/>
            <a:ext cx="41910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313AB1A5-7A60-49DD-933F-83B9ADBB8613}"/>
              </a:ext>
            </a:extLst>
          </p:cNvPr>
          <p:cNvSpPr txBox="1"/>
          <p:nvPr/>
        </p:nvSpPr>
        <p:spPr>
          <a:xfrm>
            <a:off x="7505700" y="5029201"/>
            <a:ext cx="2895600" cy="1446213"/>
          </a:xfrm>
          <a:prstGeom prst="rect">
            <a:avLst/>
          </a:prstGeom>
          <a:noFill/>
        </p:spPr>
        <p:txBody>
          <a:bodyPr>
            <a:spAutoFit/>
          </a:bodyPr>
          <a:lstStyle/>
          <a:p>
            <a:pPr eaLnBrk="0" fontAlgn="base" hangingPunct="0">
              <a:spcBef>
                <a:spcPct val="0"/>
              </a:spcBef>
              <a:spcAft>
                <a:spcPct val="0"/>
              </a:spcAft>
              <a:defRPr/>
            </a:pPr>
            <a:r>
              <a:rPr lang="en-US" sz="2200" dirty="0">
                <a:solidFill>
                  <a:prstClr val="white"/>
                </a:solidFill>
                <a:latin typeface="Calibri" panose="020F0502020204030204"/>
                <a:cs typeface="Arial" panose="020B0604020202020204" pitchFamily="34" charset="0"/>
              </a:rPr>
              <a:t>● These initial struts will become the lifting struts that will follow the lifting struts. </a:t>
            </a:r>
          </a:p>
        </p:txBody>
      </p:sp>
      <p:pic>
        <p:nvPicPr>
          <p:cNvPr id="69638" name="Picture 2">
            <a:extLst>
              <a:ext uri="{FF2B5EF4-FFF2-40B4-BE49-F238E27FC236}">
                <a16:creationId xmlns:a16="http://schemas.microsoft.com/office/drawing/2014/main" id="{61B49256-4FCB-4297-91A4-F681891A03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120659">
            <a:off x="8145463" y="3354388"/>
            <a:ext cx="60325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41D9D4F5-3615-4BCC-B5C2-490422964033}"/>
              </a:ext>
            </a:extLst>
          </p:cNvPr>
          <p:cNvSpPr txBox="1"/>
          <p:nvPr/>
        </p:nvSpPr>
        <p:spPr>
          <a:xfrm>
            <a:off x="8034338" y="3765550"/>
            <a:ext cx="1485900" cy="368300"/>
          </a:xfrm>
          <a:prstGeom prst="rect">
            <a:avLst/>
          </a:prstGeom>
          <a:noFill/>
        </p:spPr>
        <p:txBody>
          <a:bodyPr>
            <a:spAutoFit/>
          </a:bodyPr>
          <a:lstStyle/>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Lifting Struts</a:t>
            </a:r>
          </a:p>
        </p:txBody>
      </p:sp>
      <p:pic>
        <p:nvPicPr>
          <p:cNvPr id="69640" name="Picture 4">
            <a:extLst>
              <a:ext uri="{FF2B5EF4-FFF2-40B4-BE49-F238E27FC236}">
                <a16:creationId xmlns:a16="http://schemas.microsoft.com/office/drawing/2014/main" id="{FC5BCCD8-8DFF-42ED-A34A-F3DB186504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604858">
            <a:off x="6486526" y="3821113"/>
            <a:ext cx="6635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FD6E932B-D8F2-4070-B1BA-19D358A4AC55}"/>
              </a:ext>
            </a:extLst>
          </p:cNvPr>
          <p:cNvSpPr txBox="1"/>
          <p:nvPr/>
        </p:nvSpPr>
        <p:spPr>
          <a:xfrm>
            <a:off x="6510338" y="4292600"/>
            <a:ext cx="4608512" cy="368300"/>
          </a:xfrm>
          <a:prstGeom prst="rect">
            <a:avLst/>
          </a:prstGeom>
          <a:noFill/>
        </p:spPr>
        <p:txBody>
          <a:bodyPr>
            <a:spAutoFit/>
          </a:bodyPr>
          <a:lstStyle/>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Chasing Strut</a:t>
            </a:r>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2">
            <a:extLst>
              <a:ext uri="{FF2B5EF4-FFF2-40B4-BE49-F238E27FC236}">
                <a16:creationId xmlns:a16="http://schemas.microsoft.com/office/drawing/2014/main" id="{2360D39D-DC42-4948-A29B-28C081BB5108}"/>
              </a:ext>
            </a:extLst>
          </p:cNvPr>
          <p:cNvSpPr txBox="1">
            <a:spLocks noChangeArrowheads="1"/>
          </p:cNvSpPr>
          <p:nvPr/>
        </p:nvSpPr>
        <p:spPr bwMode="auto">
          <a:xfrm>
            <a:off x="1571626" y="4419601"/>
            <a:ext cx="8988425"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1800">
                <a:solidFill>
                  <a:prstClr val="white"/>
                </a:solidFill>
                <a:cs typeface="Calibri" panose="020F0502020204030204" pitchFamily="34" charset="0"/>
              </a:rPr>
              <a:t>● If the lift gets to a point where the struts begin to lean towards the front of the vehicle, you will need to attach a strap to the stabilization and possibly the lifting struts to the front of the vehicle. </a:t>
            </a:r>
          </a:p>
          <a:p>
            <a:pPr eaLnBrk="0" fontAlgn="base" hangingPunct="0">
              <a:spcBef>
                <a:spcPct val="0"/>
              </a:spcBef>
              <a:spcAft>
                <a:spcPct val="0"/>
              </a:spcAft>
              <a:buNone/>
            </a:pPr>
            <a:r>
              <a:rPr lang="en-US" altLang="en-US" sz="1800">
                <a:solidFill>
                  <a:prstClr val="white"/>
                </a:solidFill>
                <a:cs typeface="Calibri" panose="020F0502020204030204" pitchFamily="34" charset="0"/>
              </a:rPr>
              <a:t>● If space is needed and all straps are tight on the stabilization struts you can now remove the lifting struts and their components.</a:t>
            </a:r>
          </a:p>
          <a:p>
            <a:pPr eaLnBrk="0" fontAlgn="base" hangingPunct="0">
              <a:spcBef>
                <a:spcPct val="0"/>
              </a:spcBef>
              <a:spcAft>
                <a:spcPct val="0"/>
              </a:spcAft>
              <a:buNone/>
            </a:pPr>
            <a:r>
              <a:rPr lang="en-US" altLang="en-US" sz="2200">
                <a:solidFill>
                  <a:prstClr val="white"/>
                </a:solidFill>
                <a:cs typeface="Calibri" panose="020F0502020204030204" pitchFamily="34" charset="0"/>
              </a:rPr>
              <a:t>	</a:t>
            </a:r>
            <a:r>
              <a:rPr lang="en-US" altLang="en-US" sz="1500">
                <a:solidFill>
                  <a:prstClr val="white"/>
                </a:solidFill>
                <a:cs typeface="Calibri" panose="020F0502020204030204" pitchFamily="34" charset="0"/>
              </a:rPr>
              <a:t>- Note: the bases of the stabilization struts may tilt up in the front as shown.  Although not an issue, 	  the tilt could be remedied with a base to base strap or you could utilize struts with on-board back-	  mounted straps that do not connect to base link.</a:t>
            </a:r>
          </a:p>
        </p:txBody>
      </p:sp>
      <p:pic>
        <p:nvPicPr>
          <p:cNvPr id="70659" name="Picture 3">
            <a:extLst>
              <a:ext uri="{FF2B5EF4-FFF2-40B4-BE49-F238E27FC236}">
                <a16:creationId xmlns:a16="http://schemas.microsoft.com/office/drawing/2014/main" id="{F510B992-2ACE-42E2-8993-A62D7FA59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512"/>
          <a:stretch>
            <a:fillRect/>
          </a:stretch>
        </p:blipFill>
        <p:spPr bwMode="auto">
          <a:xfrm>
            <a:off x="5659438" y="1"/>
            <a:ext cx="5008562"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B06A5B5-616A-4918-86FC-F3491F6AC9FB}"/>
              </a:ext>
            </a:extLst>
          </p:cNvPr>
          <p:cNvSpPr txBox="1"/>
          <p:nvPr/>
        </p:nvSpPr>
        <p:spPr>
          <a:xfrm>
            <a:off x="1595438" y="66676"/>
            <a:ext cx="4572000" cy="2862263"/>
          </a:xfrm>
          <a:prstGeom prst="rect">
            <a:avLst/>
          </a:prstGeom>
          <a:noFill/>
        </p:spPr>
        <p:txBody>
          <a:bodyPr>
            <a:spAutoFit/>
          </a:bodyPr>
          <a:lstStyle/>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Add a 2nd set of struts parallel to </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this initial set behind this pair of struts.   </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Attach triangle or sway control </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straps between the bases of these </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struts and the vehicle along with an </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optional base to base strap if possible.</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This 2nd set of struts will be the </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stabilization or “chase” struts.</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Start the lift with the initial set of lifting </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struts.</a:t>
            </a:r>
          </a:p>
        </p:txBody>
      </p:sp>
      <p:sp>
        <p:nvSpPr>
          <p:cNvPr id="9" name="TextBox 8">
            <a:extLst>
              <a:ext uri="{FF2B5EF4-FFF2-40B4-BE49-F238E27FC236}">
                <a16:creationId xmlns:a16="http://schemas.microsoft.com/office/drawing/2014/main" id="{DB4C3E3A-2AC0-4877-92D5-4311D26CAE43}"/>
              </a:ext>
            </a:extLst>
          </p:cNvPr>
          <p:cNvSpPr txBox="1"/>
          <p:nvPr/>
        </p:nvSpPr>
        <p:spPr>
          <a:xfrm>
            <a:off x="1565275" y="3117850"/>
            <a:ext cx="9061450" cy="1384300"/>
          </a:xfrm>
          <a:prstGeom prst="rect">
            <a:avLst/>
          </a:prstGeom>
          <a:noFill/>
        </p:spPr>
        <p:txBody>
          <a:bodyPr>
            <a:spAutoFit/>
          </a:bodyPr>
          <a:lstStyle/>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While lifting, the stabilization struts will begin to loosen. To maintain a stable lift, chase the lift with these struts. Do not lift or get ahead with the stabilization struts making sure that only the designated lifting struts are being used to lift.</a:t>
            </a:r>
          </a:p>
          <a:p>
            <a:pPr eaLnBrk="0" fontAlgn="base" hangingPunct="0">
              <a:spcBef>
                <a:spcPct val="0"/>
              </a:spcBef>
              <a:spcAft>
                <a:spcPct val="0"/>
              </a:spcAft>
              <a:defRPr/>
            </a:pPr>
            <a:r>
              <a:rPr lang="en-US" sz="1500" dirty="0">
                <a:solidFill>
                  <a:prstClr val="white"/>
                </a:solidFill>
                <a:latin typeface="Calibri" panose="020F0502020204030204"/>
                <a:cs typeface="Arial" panose="020B0604020202020204" pitchFamily="34" charset="0"/>
              </a:rPr>
              <a:t>	- Note: base to base straps on our chase struts (if incorporated) will likely loosen. This can be 	  	  tightened now or later in the lift. </a:t>
            </a:r>
          </a:p>
        </p:txBody>
      </p:sp>
      <p:pic>
        <p:nvPicPr>
          <p:cNvPr id="70662" name="Picture 5">
            <a:extLst>
              <a:ext uri="{FF2B5EF4-FFF2-40B4-BE49-F238E27FC236}">
                <a16:creationId xmlns:a16="http://schemas.microsoft.com/office/drawing/2014/main" id="{2090177D-2A8B-4285-A911-9819DC724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20659">
            <a:off x="7191375" y="1833563"/>
            <a:ext cx="60325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30EB5B2-0F17-4A29-8BC9-D0B6029197E2}"/>
              </a:ext>
            </a:extLst>
          </p:cNvPr>
          <p:cNvSpPr txBox="1"/>
          <p:nvPr/>
        </p:nvSpPr>
        <p:spPr>
          <a:xfrm>
            <a:off x="6858001" y="2097089"/>
            <a:ext cx="4576763" cy="369887"/>
          </a:xfrm>
          <a:prstGeom prst="rect">
            <a:avLst/>
          </a:prstGeom>
          <a:noFill/>
        </p:spPr>
        <p:txBody>
          <a:bodyPr>
            <a:spAutoFit/>
          </a:bodyPr>
          <a:lstStyle/>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Lifting Strut</a:t>
            </a:r>
          </a:p>
        </p:txBody>
      </p:sp>
      <p:pic>
        <p:nvPicPr>
          <p:cNvPr id="70664" name="Picture 9">
            <a:extLst>
              <a:ext uri="{FF2B5EF4-FFF2-40B4-BE49-F238E27FC236}">
                <a16:creationId xmlns:a16="http://schemas.microsoft.com/office/drawing/2014/main" id="{C01EC393-C825-41F8-A8DE-F06AE197D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633059">
            <a:off x="7240588" y="349251"/>
            <a:ext cx="6032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22428BE3-42A4-4E9A-970B-3A670F554B9D}"/>
              </a:ext>
            </a:extLst>
          </p:cNvPr>
          <p:cNvSpPr txBox="1"/>
          <p:nvPr/>
        </p:nvSpPr>
        <p:spPr>
          <a:xfrm>
            <a:off x="7391400" y="66675"/>
            <a:ext cx="4960938" cy="369888"/>
          </a:xfrm>
          <a:prstGeom prst="rect">
            <a:avLst/>
          </a:prstGeom>
          <a:noFill/>
        </p:spPr>
        <p:txBody>
          <a:bodyPr>
            <a:spAutoFit/>
          </a:bodyPr>
          <a:lstStyle/>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Chasing Strut</a:t>
            </a:r>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a:extLst>
              <a:ext uri="{FF2B5EF4-FFF2-40B4-BE49-F238E27FC236}">
                <a16:creationId xmlns:a16="http://schemas.microsoft.com/office/drawing/2014/main" id="{0A746262-6C04-4014-B9E9-8FE859F602ED}"/>
              </a:ext>
            </a:extLst>
          </p:cNvPr>
          <p:cNvSpPr>
            <a:spLocks noChangeArrowheads="1"/>
          </p:cNvSpPr>
          <p:nvPr/>
        </p:nvSpPr>
        <p:spPr bwMode="auto">
          <a:xfrm>
            <a:off x="1497013" y="152400"/>
            <a:ext cx="8915401"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400" b="1">
                <a:solidFill>
                  <a:prstClr val="white"/>
                </a:solidFill>
                <a:cs typeface="Calibri" panose="020F0502020204030204" pitchFamily="34" charset="0"/>
              </a:rPr>
              <a:t> </a:t>
            </a:r>
            <a:endParaRPr lang="en-US" altLang="en-US" sz="1800">
              <a:solidFill>
                <a:prstClr val="white"/>
              </a:solidFill>
              <a:cs typeface="Calibri" panose="020F0502020204030204" pitchFamily="34" charset="0"/>
            </a:endParaRPr>
          </a:p>
          <a:p>
            <a:pPr algn="ctr" eaLnBrk="0" fontAlgn="base" hangingPunct="0">
              <a:spcBef>
                <a:spcPct val="0"/>
              </a:spcBef>
              <a:spcAft>
                <a:spcPct val="0"/>
              </a:spcAft>
              <a:buNone/>
            </a:pPr>
            <a:r>
              <a:rPr lang="en-US" altLang="en-US" sz="4400">
                <a:solidFill>
                  <a:prstClr val="white"/>
                </a:solidFill>
                <a:cs typeface="Calibri" panose="020F0502020204030204" pitchFamily="34" charset="0"/>
              </a:rPr>
              <a:t>Side Resting CSL</a:t>
            </a:r>
            <a:r>
              <a:rPr lang="en-US" altLang="en-US" sz="4400" baseline="30000">
                <a:solidFill>
                  <a:prstClr val="white"/>
                </a:solidFill>
                <a:cs typeface="Calibri" panose="020F0502020204030204" pitchFamily="34" charset="0"/>
              </a:rPr>
              <a:t>TM</a:t>
            </a:r>
            <a:r>
              <a:rPr lang="en-US" altLang="en-US" sz="4400">
                <a:solidFill>
                  <a:prstClr val="white"/>
                </a:solidFill>
                <a:cs typeface="Calibri" panose="020F0502020204030204" pitchFamily="34" charset="0"/>
              </a:rPr>
              <a:t> Lift</a:t>
            </a:r>
          </a:p>
          <a:p>
            <a:pPr eaLnBrk="0" fontAlgn="base" hangingPunct="0">
              <a:spcBef>
                <a:spcPct val="0"/>
              </a:spcBef>
              <a:spcAft>
                <a:spcPct val="0"/>
              </a:spcAft>
              <a:buNone/>
            </a:pPr>
            <a:r>
              <a:rPr lang="en-US" altLang="en-US" sz="1800">
                <a:solidFill>
                  <a:prstClr val="white"/>
                </a:solidFill>
                <a:cs typeface="Calibri" panose="020F0502020204030204" pitchFamily="34" charset="0"/>
              </a:rPr>
              <a:t> </a:t>
            </a:r>
          </a:p>
        </p:txBody>
      </p:sp>
      <p:sp>
        <p:nvSpPr>
          <p:cNvPr id="4" name="TextBox 3">
            <a:extLst>
              <a:ext uri="{FF2B5EF4-FFF2-40B4-BE49-F238E27FC236}">
                <a16:creationId xmlns:a16="http://schemas.microsoft.com/office/drawing/2014/main" id="{FC81EAD5-C520-44CD-920B-720EF99458E1}"/>
              </a:ext>
            </a:extLst>
          </p:cNvPr>
          <p:cNvSpPr txBox="1"/>
          <p:nvPr/>
        </p:nvSpPr>
        <p:spPr>
          <a:xfrm>
            <a:off x="1524000" y="1295401"/>
            <a:ext cx="8991600" cy="5262563"/>
          </a:xfrm>
          <a:prstGeom prst="rect">
            <a:avLst/>
          </a:prstGeom>
          <a:noFill/>
        </p:spPr>
        <p:txBody>
          <a:bodyPr>
            <a:spAutoFit/>
          </a:bodyPr>
          <a:lstStyle/>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Follow instructions in Lift C (side-resting front lift) from our Quick Reference Guide with the following changes:</a:t>
            </a:r>
          </a:p>
          <a:p>
            <a:pPr eaLnBrk="0" fontAlgn="base" hangingPunct="0">
              <a:spcBef>
                <a:spcPct val="0"/>
              </a:spcBef>
              <a:spcAft>
                <a:spcPct val="0"/>
              </a:spcAft>
              <a:defRPr/>
            </a:pPr>
            <a:endParaRPr lang="en-US"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Once you have clearance underneath the front of the vehicle, set up a second set of struts including a base to base strap which will now become the lifting struts.</a:t>
            </a:r>
          </a:p>
          <a:p>
            <a:pPr eaLnBrk="0" fontAlgn="base" hangingPunct="0">
              <a:spcBef>
                <a:spcPct val="0"/>
              </a:spcBef>
              <a:spcAft>
                <a:spcPct val="0"/>
              </a:spcAft>
              <a:defRPr/>
            </a:pPr>
            <a:endParaRPr lang="en-US"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The initial struts now become the stabilization or </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“chase” struts. Resume lifting with the front set of </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lifting struts while chasing the lift with our initial set </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of struts.</a:t>
            </a:r>
          </a:p>
          <a:p>
            <a:pPr eaLnBrk="0" fontAlgn="base" hangingPunct="0">
              <a:spcBef>
                <a:spcPct val="0"/>
              </a:spcBef>
              <a:spcAft>
                <a:spcPct val="0"/>
              </a:spcAft>
              <a:defRPr/>
            </a:pPr>
            <a:endParaRPr lang="en-US" dirty="0">
              <a:solidFill>
                <a:prstClr val="white"/>
              </a:solidFill>
              <a:latin typeface="Calibri" panose="020F0502020204030204"/>
              <a:cs typeface="Arial" panose="020B0604020202020204" pitchFamily="34" charset="0"/>
            </a:endParaRP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 While lifting, the stabilization struts will begin to </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loosen. To maintain a stable lift, chase the lift with </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these struts. Do not lift or get ahead with the </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stabilization struts making sure that only the </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designated lifting struts are being used to lift from </a:t>
            </a:r>
          </a:p>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this point on.</a:t>
            </a:r>
          </a:p>
          <a:p>
            <a:pPr eaLnBrk="0" fontAlgn="base" hangingPunct="0">
              <a:spcBef>
                <a:spcPct val="0"/>
              </a:spcBef>
              <a:spcAft>
                <a:spcPct val="0"/>
              </a:spcAft>
              <a:defRPr/>
            </a:pPr>
            <a:r>
              <a:rPr lang="en-US" sz="1500" dirty="0">
                <a:solidFill>
                  <a:prstClr val="white"/>
                </a:solidFill>
                <a:latin typeface="Calibri" panose="020F0502020204030204"/>
                <a:cs typeface="Arial" panose="020B0604020202020204" pitchFamily="34" charset="0"/>
              </a:rPr>
              <a:t>	- Note: base to base straps on our chase struts (if 	  incorporated) will likely loosen. This can be tightened now or later in the lift. </a:t>
            </a:r>
          </a:p>
        </p:txBody>
      </p:sp>
      <p:pic>
        <p:nvPicPr>
          <p:cNvPr id="71684" name="Picture 7">
            <a:extLst>
              <a:ext uri="{FF2B5EF4-FFF2-40B4-BE49-F238E27FC236}">
                <a16:creationId xmlns:a16="http://schemas.microsoft.com/office/drawing/2014/main" id="{E12FC98C-96D5-4D01-98A4-EFC70FABFC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716" t="-357" r="27373" b="19115"/>
          <a:stretch>
            <a:fillRect/>
          </a:stretch>
        </p:blipFill>
        <p:spPr bwMode="auto">
          <a:xfrm>
            <a:off x="6553200" y="2798763"/>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a:extLst>
              <a:ext uri="{FF2B5EF4-FFF2-40B4-BE49-F238E27FC236}">
                <a16:creationId xmlns:a16="http://schemas.microsoft.com/office/drawing/2014/main" id="{99280507-5C50-4295-AFB7-09E7D6864E44}"/>
              </a:ext>
            </a:extLst>
          </p:cNvPr>
          <p:cNvSpPr>
            <a:spLocks noChangeArrowheads="1"/>
          </p:cNvSpPr>
          <p:nvPr/>
        </p:nvSpPr>
        <p:spPr bwMode="auto">
          <a:xfrm>
            <a:off x="2833689" y="74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endParaRPr lang="en-US" altLang="en-US" sz="1800">
              <a:solidFill>
                <a:prstClr val="white"/>
              </a:solidFill>
              <a:latin typeface="Arial" panose="020B0604020202020204" pitchFamily="34" charset="0"/>
              <a:cs typeface="Arial" panose="020B0604020202020204" pitchFamily="34" charset="0"/>
            </a:endParaRPr>
          </a:p>
        </p:txBody>
      </p:sp>
      <p:sp>
        <p:nvSpPr>
          <p:cNvPr id="72707" name="Rectangle 4">
            <a:extLst>
              <a:ext uri="{FF2B5EF4-FFF2-40B4-BE49-F238E27FC236}">
                <a16:creationId xmlns:a16="http://schemas.microsoft.com/office/drawing/2014/main" id="{BD96266E-6FC5-49FF-B80E-C012F82EF541}"/>
              </a:ext>
            </a:extLst>
          </p:cNvPr>
          <p:cNvSpPr>
            <a:spLocks noChangeArrowheads="1"/>
          </p:cNvSpPr>
          <p:nvPr/>
        </p:nvSpPr>
        <p:spPr bwMode="auto">
          <a:xfrm>
            <a:off x="2833689" y="85418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endParaRPr lang="en-US" altLang="en-US" sz="1800">
              <a:solidFill>
                <a:prstClr val="white"/>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C9068B0-344A-4A29-A363-79E8E0C7BC43}"/>
              </a:ext>
            </a:extLst>
          </p:cNvPr>
          <p:cNvSpPr txBox="1"/>
          <p:nvPr/>
        </p:nvSpPr>
        <p:spPr>
          <a:xfrm>
            <a:off x="5522914" y="279401"/>
            <a:ext cx="4848225" cy="2124075"/>
          </a:xfrm>
          <a:prstGeom prst="rect">
            <a:avLst/>
          </a:prstGeom>
          <a:noFill/>
        </p:spPr>
        <p:txBody>
          <a:bodyPr>
            <a:spAutoFit/>
          </a:bodyPr>
          <a:lstStyle/>
          <a:p>
            <a:pPr eaLnBrk="0" fontAlgn="base" hangingPunct="0">
              <a:spcBef>
                <a:spcPct val="0"/>
              </a:spcBef>
              <a:spcAft>
                <a:spcPct val="0"/>
              </a:spcAft>
              <a:defRPr/>
            </a:pPr>
            <a:r>
              <a:rPr lang="en-US" sz="2200" dirty="0">
                <a:solidFill>
                  <a:prstClr val="white"/>
                </a:solidFill>
                <a:latin typeface="Calibri" panose="020F0502020204030204"/>
                <a:cs typeface="Arial" panose="020B0604020202020204" pitchFamily="34" charset="0"/>
              </a:rPr>
              <a:t>● If the lift gets to a point where the struts begin to lean towards the rear of the vehicle you will need to attach a strap to the stabilization struts and possibly the lifting struts to the rear of the vehicle. </a:t>
            </a:r>
          </a:p>
        </p:txBody>
      </p:sp>
      <p:pic>
        <p:nvPicPr>
          <p:cNvPr id="72709" name="Picture 2">
            <a:extLst>
              <a:ext uri="{FF2B5EF4-FFF2-40B4-BE49-F238E27FC236}">
                <a16:creationId xmlns:a16="http://schemas.microsoft.com/office/drawing/2014/main" id="{C3D0403B-A5BD-475A-ADD2-3A00D2913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1111"/>
          <a:stretch>
            <a:fillRect/>
          </a:stretch>
        </p:blipFill>
        <p:spPr bwMode="auto">
          <a:xfrm>
            <a:off x="6948488" y="2460626"/>
            <a:ext cx="3414712"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3">
            <a:extLst>
              <a:ext uri="{FF2B5EF4-FFF2-40B4-BE49-F238E27FC236}">
                <a16:creationId xmlns:a16="http://schemas.microsoft.com/office/drawing/2014/main" id="{C779E091-1A0B-41F8-9611-C0B5725F2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3065"/>
          <a:stretch>
            <a:fillRect/>
          </a:stretch>
        </p:blipFill>
        <p:spPr bwMode="auto">
          <a:xfrm>
            <a:off x="1738314" y="122239"/>
            <a:ext cx="3279775" cy="448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76A5EA2D-CA99-4495-B560-446FE4B9E9E0}"/>
              </a:ext>
            </a:extLst>
          </p:cNvPr>
          <p:cNvSpPr txBox="1"/>
          <p:nvPr/>
        </p:nvSpPr>
        <p:spPr>
          <a:xfrm>
            <a:off x="1684339" y="4665664"/>
            <a:ext cx="4992687" cy="2124075"/>
          </a:xfrm>
          <a:prstGeom prst="rect">
            <a:avLst/>
          </a:prstGeom>
          <a:noFill/>
        </p:spPr>
        <p:txBody>
          <a:bodyPr>
            <a:spAutoFit/>
          </a:bodyPr>
          <a:lstStyle/>
          <a:p>
            <a:pPr eaLnBrk="0" fontAlgn="base" hangingPunct="0">
              <a:spcBef>
                <a:spcPct val="0"/>
              </a:spcBef>
              <a:spcAft>
                <a:spcPct val="0"/>
              </a:spcAft>
              <a:defRPr/>
            </a:pPr>
            <a:r>
              <a:rPr lang="en-US" sz="2200" dirty="0">
                <a:solidFill>
                  <a:prstClr val="white"/>
                </a:solidFill>
                <a:latin typeface="Calibri" panose="020F0502020204030204"/>
                <a:cs typeface="Arial" panose="020B0604020202020204" pitchFamily="34" charset="0"/>
              </a:rPr>
              <a:t>● If needed, 1 set of struts may be removed if remaining </a:t>
            </a:r>
            <a:r>
              <a:rPr lang="en-US" sz="2200" dirty="0">
                <a:solidFill>
                  <a:prstClr val="white"/>
                </a:solidFill>
                <a:latin typeface="Calibri" panose="020F0502020204030204"/>
                <a:ea typeface="Cambria" panose="02040503050406030204" pitchFamily="18" charset="0"/>
                <a:cs typeface="Arial" panose="020B0604020202020204" pitchFamily="34" charset="0"/>
              </a:rPr>
              <a:t>set</a:t>
            </a:r>
            <a:r>
              <a:rPr lang="en-US" sz="2200" dirty="0">
                <a:solidFill>
                  <a:prstClr val="white"/>
                </a:solidFill>
                <a:latin typeface="Calibri" panose="020F0502020204030204"/>
                <a:cs typeface="Arial" panose="020B0604020202020204" pitchFamily="34" charset="0"/>
              </a:rPr>
              <a:t> of struts have direct tieback from strut bases to vehicle forming triangles with tension.  A base to base strap on this set of struts may not be necessary but is highly recommended.</a:t>
            </a:r>
          </a:p>
        </p:txBody>
      </p:sp>
      <p:pic>
        <p:nvPicPr>
          <p:cNvPr id="72712" name="Picture 7">
            <a:extLst>
              <a:ext uri="{FF2B5EF4-FFF2-40B4-BE49-F238E27FC236}">
                <a16:creationId xmlns:a16="http://schemas.microsoft.com/office/drawing/2014/main" id="{5284B6CC-EB29-4F0A-929E-608814754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120659">
            <a:off x="3686175" y="3063876"/>
            <a:ext cx="6032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8">
            <a:extLst>
              <a:ext uri="{FF2B5EF4-FFF2-40B4-BE49-F238E27FC236}">
                <a16:creationId xmlns:a16="http://schemas.microsoft.com/office/drawing/2014/main" id="{F9B814F2-3B7F-4C1D-8451-97D12A926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052831">
            <a:off x="2196307" y="3545682"/>
            <a:ext cx="6048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D4A0851A-FF5D-4C79-A5A1-559F05648EFE}"/>
              </a:ext>
            </a:extLst>
          </p:cNvPr>
          <p:cNvSpPr txBox="1"/>
          <p:nvPr/>
        </p:nvSpPr>
        <p:spPr>
          <a:xfrm>
            <a:off x="3527425" y="3313113"/>
            <a:ext cx="5226050" cy="368300"/>
          </a:xfrm>
          <a:prstGeom prst="rect">
            <a:avLst/>
          </a:prstGeom>
          <a:noFill/>
        </p:spPr>
        <p:txBody>
          <a:bodyPr>
            <a:spAutoFit/>
          </a:bodyPr>
          <a:lstStyle/>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Lifting Strut</a:t>
            </a:r>
          </a:p>
        </p:txBody>
      </p:sp>
      <p:sp>
        <p:nvSpPr>
          <p:cNvPr id="13" name="TextBox 12">
            <a:extLst>
              <a:ext uri="{FF2B5EF4-FFF2-40B4-BE49-F238E27FC236}">
                <a16:creationId xmlns:a16="http://schemas.microsoft.com/office/drawing/2014/main" id="{24AE622B-3E16-4A0C-98A5-5732766FB433}"/>
              </a:ext>
            </a:extLst>
          </p:cNvPr>
          <p:cNvSpPr txBox="1"/>
          <p:nvPr/>
        </p:nvSpPr>
        <p:spPr>
          <a:xfrm>
            <a:off x="1708151" y="3933825"/>
            <a:ext cx="5224463" cy="369888"/>
          </a:xfrm>
          <a:prstGeom prst="rect">
            <a:avLst/>
          </a:prstGeom>
          <a:noFill/>
        </p:spPr>
        <p:txBody>
          <a:bodyPr>
            <a:spAutoFit/>
          </a:bodyPr>
          <a:lstStyle/>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Chasing Strut</a:t>
            </a:r>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a:extLst>
              <a:ext uri="{FF2B5EF4-FFF2-40B4-BE49-F238E27FC236}">
                <a16:creationId xmlns:a16="http://schemas.microsoft.com/office/drawing/2014/main" id="{502708E8-6097-4534-A2BA-C47223154BF7}"/>
              </a:ext>
            </a:extLst>
          </p:cNvPr>
          <p:cNvSpPr>
            <a:spLocks noChangeArrowheads="1"/>
          </p:cNvSpPr>
          <p:nvPr/>
        </p:nvSpPr>
        <p:spPr bwMode="auto">
          <a:xfrm>
            <a:off x="1714500" y="1544638"/>
            <a:ext cx="87630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200">
                <a:solidFill>
                  <a:prstClr val="white"/>
                </a:solidFill>
                <a:cs typeface="Calibri" panose="020F0502020204030204" pitchFamily="34" charset="0"/>
              </a:rPr>
              <a:t>● Follow instructions in Lift D (roof-resting rear lift) from our Quick Reference Guide with the following changes:</a:t>
            </a:r>
          </a:p>
          <a:p>
            <a:pPr eaLnBrk="0" fontAlgn="base" hangingPunct="0">
              <a:spcBef>
                <a:spcPct val="0"/>
              </a:spcBef>
              <a:spcAft>
                <a:spcPct val="0"/>
              </a:spcAft>
              <a:buNone/>
            </a:pPr>
            <a:endParaRPr lang="en-US" altLang="en-US" sz="2200">
              <a:solidFill>
                <a:prstClr val="white"/>
              </a:solidFill>
              <a:cs typeface="Calibri" panose="020F0502020204030204" pitchFamily="34" charset="0"/>
            </a:endParaRPr>
          </a:p>
          <a:p>
            <a:pPr eaLnBrk="0" fontAlgn="base" hangingPunct="0">
              <a:spcBef>
                <a:spcPct val="0"/>
              </a:spcBef>
              <a:spcAft>
                <a:spcPct val="0"/>
              </a:spcAft>
              <a:buNone/>
            </a:pPr>
            <a:r>
              <a:rPr lang="en-US" altLang="en-US" sz="2200">
                <a:solidFill>
                  <a:prstClr val="white"/>
                </a:solidFill>
                <a:cs typeface="Calibri" panose="020F0502020204030204" pitchFamily="34" charset="0"/>
              </a:rPr>
              <a:t>● Tighten sway straps without lifting.  </a:t>
            </a:r>
          </a:p>
          <a:p>
            <a:pPr eaLnBrk="0" fontAlgn="base" hangingPunct="0">
              <a:spcBef>
                <a:spcPct val="0"/>
              </a:spcBef>
              <a:spcAft>
                <a:spcPct val="0"/>
              </a:spcAft>
              <a:buNone/>
            </a:pPr>
            <a:r>
              <a:rPr lang="en-US" altLang="en-US" sz="1500">
                <a:solidFill>
                  <a:prstClr val="white"/>
                </a:solidFill>
                <a:cs typeface="Calibri" panose="020F0502020204030204" pitchFamily="34" charset="0"/>
              </a:rPr>
              <a:t>       -Note: base to base strap on</a:t>
            </a:r>
          </a:p>
          <a:p>
            <a:pPr eaLnBrk="0" fontAlgn="base" hangingPunct="0">
              <a:spcBef>
                <a:spcPct val="0"/>
              </a:spcBef>
              <a:spcAft>
                <a:spcPct val="0"/>
              </a:spcAft>
              <a:buNone/>
            </a:pPr>
            <a:r>
              <a:rPr lang="en-US" altLang="en-US" sz="1500">
                <a:solidFill>
                  <a:prstClr val="white"/>
                </a:solidFill>
                <a:cs typeface="Calibri" panose="020F0502020204030204" pitchFamily="34" charset="0"/>
              </a:rPr>
              <a:t>these initial struts is optional </a:t>
            </a:r>
          </a:p>
          <a:p>
            <a:pPr eaLnBrk="0" fontAlgn="base" hangingPunct="0">
              <a:spcBef>
                <a:spcPct val="0"/>
              </a:spcBef>
              <a:spcAft>
                <a:spcPct val="0"/>
              </a:spcAft>
              <a:buNone/>
            </a:pPr>
            <a:r>
              <a:rPr lang="en-US" altLang="en-US" sz="1500">
                <a:solidFill>
                  <a:prstClr val="white"/>
                </a:solidFill>
                <a:cs typeface="Calibri" panose="020F0502020204030204" pitchFamily="34" charset="0"/>
              </a:rPr>
              <a:t>but recommended.</a:t>
            </a:r>
          </a:p>
          <a:p>
            <a:pPr eaLnBrk="0" fontAlgn="base" hangingPunct="0">
              <a:spcBef>
                <a:spcPct val="0"/>
              </a:spcBef>
              <a:spcAft>
                <a:spcPct val="0"/>
              </a:spcAft>
              <a:buNone/>
            </a:pPr>
            <a:r>
              <a:rPr lang="en-US" altLang="en-US" sz="2200">
                <a:solidFill>
                  <a:prstClr val="white"/>
                </a:solidFill>
                <a:cs typeface="Calibri" panose="020F0502020204030204" pitchFamily="34" charset="0"/>
              </a:rPr>
              <a:t>● These initial struts </a:t>
            </a:r>
          </a:p>
          <a:p>
            <a:pPr eaLnBrk="0" fontAlgn="base" hangingPunct="0">
              <a:spcBef>
                <a:spcPct val="0"/>
              </a:spcBef>
              <a:spcAft>
                <a:spcPct val="0"/>
              </a:spcAft>
              <a:buNone/>
            </a:pPr>
            <a:r>
              <a:rPr lang="en-US" altLang="en-US" sz="2200">
                <a:solidFill>
                  <a:prstClr val="white"/>
                </a:solidFill>
                <a:cs typeface="Calibri" panose="020F0502020204030204" pitchFamily="34" charset="0"/>
              </a:rPr>
              <a:t>will become the </a:t>
            </a:r>
          </a:p>
          <a:p>
            <a:pPr eaLnBrk="0" fontAlgn="base" hangingPunct="0">
              <a:spcBef>
                <a:spcPct val="0"/>
              </a:spcBef>
              <a:spcAft>
                <a:spcPct val="0"/>
              </a:spcAft>
              <a:buNone/>
            </a:pPr>
            <a:r>
              <a:rPr lang="en-US" altLang="en-US" sz="2200">
                <a:solidFill>
                  <a:prstClr val="white"/>
                </a:solidFill>
                <a:cs typeface="Calibri" panose="020F0502020204030204" pitchFamily="34" charset="0"/>
              </a:rPr>
              <a:t>stabilizing or “chase” </a:t>
            </a:r>
          </a:p>
          <a:p>
            <a:pPr eaLnBrk="0" fontAlgn="base" hangingPunct="0">
              <a:spcBef>
                <a:spcPct val="0"/>
              </a:spcBef>
              <a:spcAft>
                <a:spcPct val="0"/>
              </a:spcAft>
              <a:buNone/>
            </a:pPr>
            <a:r>
              <a:rPr lang="en-US" altLang="en-US" sz="2200">
                <a:solidFill>
                  <a:prstClr val="white"/>
                </a:solidFill>
                <a:cs typeface="Calibri" panose="020F0502020204030204" pitchFamily="34" charset="0"/>
              </a:rPr>
              <a:t>struts that will follow </a:t>
            </a:r>
          </a:p>
          <a:p>
            <a:pPr eaLnBrk="0" fontAlgn="base" hangingPunct="0">
              <a:spcBef>
                <a:spcPct val="0"/>
              </a:spcBef>
              <a:spcAft>
                <a:spcPct val="0"/>
              </a:spcAft>
              <a:buNone/>
            </a:pPr>
            <a:r>
              <a:rPr lang="en-US" altLang="en-US" sz="2200">
                <a:solidFill>
                  <a:prstClr val="white"/>
                </a:solidFill>
                <a:cs typeface="Calibri" panose="020F0502020204030204" pitchFamily="34" charset="0"/>
              </a:rPr>
              <a:t>the lifting struts. </a:t>
            </a:r>
          </a:p>
          <a:p>
            <a:pPr eaLnBrk="0" fontAlgn="base" hangingPunct="0">
              <a:spcBef>
                <a:spcPct val="0"/>
              </a:spcBef>
              <a:spcAft>
                <a:spcPct val="0"/>
              </a:spcAft>
              <a:buNone/>
            </a:pPr>
            <a:r>
              <a:rPr lang="en-US" altLang="en-US" sz="1800">
                <a:solidFill>
                  <a:prstClr val="white"/>
                </a:solidFill>
                <a:cs typeface="Calibri" panose="020F0502020204030204" pitchFamily="34" charset="0"/>
              </a:rPr>
              <a:t> </a:t>
            </a:r>
          </a:p>
        </p:txBody>
      </p:sp>
      <p:pic>
        <p:nvPicPr>
          <p:cNvPr id="73731" name="Picture 2">
            <a:extLst>
              <a:ext uri="{FF2B5EF4-FFF2-40B4-BE49-F238E27FC236}">
                <a16:creationId xmlns:a16="http://schemas.microsoft.com/office/drawing/2014/main" id="{9840966A-0D5D-4412-9891-1992EF678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1" y="3133725"/>
            <a:ext cx="5934075"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50B5D5B-2641-4B35-A5CA-6D84062FB3FC}"/>
              </a:ext>
            </a:extLst>
          </p:cNvPr>
          <p:cNvSpPr txBox="1"/>
          <p:nvPr/>
        </p:nvSpPr>
        <p:spPr>
          <a:xfrm>
            <a:off x="2584450" y="382589"/>
            <a:ext cx="7023100" cy="769937"/>
          </a:xfrm>
          <a:prstGeom prst="rect">
            <a:avLst/>
          </a:prstGeom>
          <a:noFill/>
        </p:spPr>
        <p:txBody>
          <a:bodyPr>
            <a:spAutoFit/>
          </a:bodyPr>
          <a:lstStyle/>
          <a:p>
            <a:pPr algn="ctr" eaLnBrk="0" fontAlgn="base" hangingPunct="0">
              <a:spcBef>
                <a:spcPct val="0"/>
              </a:spcBef>
              <a:spcAft>
                <a:spcPct val="0"/>
              </a:spcAft>
              <a:defRPr/>
            </a:pPr>
            <a:r>
              <a:rPr lang="en-US" sz="4400" dirty="0">
                <a:solidFill>
                  <a:prstClr val="white"/>
                </a:solidFill>
                <a:latin typeface="Calibri" panose="020F0502020204030204"/>
                <a:cs typeface="Arial" panose="020B0604020202020204" pitchFamily="34" charset="0"/>
              </a:rPr>
              <a:t>Roof Resting </a:t>
            </a:r>
            <a:r>
              <a:rPr lang="en-US" sz="4400" dirty="0">
                <a:solidFill>
                  <a:prstClr val="white"/>
                </a:solidFill>
                <a:latin typeface="Calibri" panose="020F0502020204030204"/>
                <a:ea typeface="Calibri" panose="020F0502020204030204" pitchFamily="34" charset="0"/>
                <a:cs typeface="Arial" panose="020B0604020202020204" pitchFamily="34" charset="0"/>
              </a:rPr>
              <a:t>CSL</a:t>
            </a:r>
            <a:r>
              <a:rPr lang="en-US" sz="4400" baseline="30000" dirty="0">
                <a:solidFill>
                  <a:prstClr val="white"/>
                </a:solidFill>
                <a:latin typeface="Calibri" panose="020F0502020204030204"/>
                <a:ea typeface="Calibri" panose="020F0502020204030204" pitchFamily="34" charset="0"/>
                <a:cs typeface="Arial" panose="020B0604020202020204" pitchFamily="34" charset="0"/>
              </a:rPr>
              <a:t>TM</a:t>
            </a:r>
            <a:r>
              <a:rPr lang="en-US" sz="4400" dirty="0">
                <a:solidFill>
                  <a:prstClr val="white"/>
                </a:solidFill>
                <a:latin typeface="Calibri" panose="020F0502020204030204"/>
                <a:cs typeface="Arial" panose="020B0604020202020204" pitchFamily="34" charset="0"/>
              </a:rPr>
              <a:t> Rear Lift </a:t>
            </a:r>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66A4F429-3AE9-468A-9424-621311FEB871}"/>
              </a:ext>
            </a:extLst>
          </p:cNvPr>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endParaRPr lang="en-US" altLang="en-US" sz="1800">
              <a:solidFill>
                <a:prstClr val="white"/>
              </a:solidFill>
              <a:latin typeface="Arial" panose="020B0604020202020204" pitchFamily="34" charset="0"/>
              <a:cs typeface="Arial" panose="020B0604020202020204" pitchFamily="34" charset="0"/>
            </a:endParaRPr>
          </a:p>
        </p:txBody>
      </p:sp>
      <p:pic>
        <p:nvPicPr>
          <p:cNvPr id="74755" name="Picture 2">
            <a:extLst>
              <a:ext uri="{FF2B5EF4-FFF2-40B4-BE49-F238E27FC236}">
                <a16:creationId xmlns:a16="http://schemas.microsoft.com/office/drawing/2014/main" id="{9B2C130F-2D15-4CDC-8C18-20BA8D194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9514"/>
          <a:stretch>
            <a:fillRect/>
          </a:stretch>
        </p:blipFill>
        <p:spPr bwMode="auto">
          <a:xfrm>
            <a:off x="4111625" y="4252914"/>
            <a:ext cx="64071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1">
            <a:extLst>
              <a:ext uri="{FF2B5EF4-FFF2-40B4-BE49-F238E27FC236}">
                <a16:creationId xmlns:a16="http://schemas.microsoft.com/office/drawing/2014/main" id="{3A610615-8559-42EC-95CC-2898D308D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1021"/>
          <a:stretch>
            <a:fillRect/>
          </a:stretch>
        </p:blipFill>
        <p:spPr bwMode="auto">
          <a:xfrm>
            <a:off x="7543800" y="76200"/>
            <a:ext cx="2895600"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Box 6">
            <a:extLst>
              <a:ext uri="{FF2B5EF4-FFF2-40B4-BE49-F238E27FC236}">
                <a16:creationId xmlns:a16="http://schemas.microsoft.com/office/drawing/2014/main" id="{577B9409-DEFA-46E1-91F5-FF5B6A8332D9}"/>
              </a:ext>
            </a:extLst>
          </p:cNvPr>
          <p:cNvSpPr txBox="1">
            <a:spLocks noChangeArrowheads="1"/>
          </p:cNvSpPr>
          <p:nvPr/>
        </p:nvSpPr>
        <p:spPr bwMode="auto">
          <a:xfrm>
            <a:off x="1643064" y="192089"/>
            <a:ext cx="8662987"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200">
                <a:solidFill>
                  <a:prstClr val="white"/>
                </a:solidFill>
                <a:cs typeface="Calibri" panose="020F0502020204030204" pitchFamily="34" charset="0"/>
              </a:rPr>
              <a:t>● Add a 2</a:t>
            </a:r>
            <a:r>
              <a:rPr lang="en-US" altLang="en-US" sz="2200" baseline="30000">
                <a:solidFill>
                  <a:prstClr val="white"/>
                </a:solidFill>
                <a:cs typeface="Calibri" panose="020F0502020204030204" pitchFamily="34" charset="0"/>
              </a:rPr>
              <a:t>nd</a:t>
            </a:r>
            <a:r>
              <a:rPr lang="en-US" altLang="en-US" sz="2200">
                <a:solidFill>
                  <a:prstClr val="white"/>
                </a:solidFill>
                <a:cs typeface="Calibri" panose="020F0502020204030204" pitchFamily="34" charset="0"/>
              </a:rPr>
              <a:t> set of struts parallel to this initial </a:t>
            </a:r>
          </a:p>
          <a:p>
            <a:pPr eaLnBrk="0" fontAlgn="base" hangingPunct="0">
              <a:spcBef>
                <a:spcPct val="0"/>
              </a:spcBef>
              <a:spcAft>
                <a:spcPct val="0"/>
              </a:spcAft>
              <a:buNone/>
            </a:pPr>
            <a:r>
              <a:rPr lang="en-US" altLang="en-US" sz="2200">
                <a:solidFill>
                  <a:prstClr val="white"/>
                </a:solidFill>
                <a:cs typeface="Calibri" panose="020F0502020204030204" pitchFamily="34" charset="0"/>
              </a:rPr>
              <a:t>set in front of this pair of struts.   </a:t>
            </a:r>
          </a:p>
          <a:p>
            <a:pPr eaLnBrk="0" fontAlgn="base" hangingPunct="0">
              <a:spcBef>
                <a:spcPct val="0"/>
              </a:spcBef>
              <a:spcAft>
                <a:spcPct val="0"/>
              </a:spcAft>
              <a:buNone/>
            </a:pPr>
            <a:r>
              <a:rPr lang="en-US" altLang="en-US" sz="2200">
                <a:solidFill>
                  <a:prstClr val="white"/>
                </a:solidFill>
                <a:cs typeface="Calibri" panose="020F0502020204030204" pitchFamily="34" charset="0"/>
              </a:rPr>
              <a:t>● Attach a base to base strap only (no </a:t>
            </a:r>
          </a:p>
          <a:p>
            <a:pPr eaLnBrk="0" fontAlgn="base" hangingPunct="0">
              <a:spcBef>
                <a:spcPct val="0"/>
              </a:spcBef>
              <a:spcAft>
                <a:spcPct val="0"/>
              </a:spcAft>
              <a:buNone/>
            </a:pPr>
            <a:r>
              <a:rPr lang="en-US" altLang="en-US" sz="2200">
                <a:solidFill>
                  <a:prstClr val="white"/>
                </a:solidFill>
                <a:cs typeface="Calibri" panose="020F0502020204030204" pitchFamily="34" charset="0"/>
              </a:rPr>
              <a:t>triangle or sway straps) of sufficient WLL.</a:t>
            </a:r>
          </a:p>
          <a:p>
            <a:pPr eaLnBrk="0" fontAlgn="base" hangingPunct="0">
              <a:spcBef>
                <a:spcPct val="0"/>
              </a:spcBef>
              <a:spcAft>
                <a:spcPct val="0"/>
              </a:spcAft>
              <a:buNone/>
            </a:pPr>
            <a:r>
              <a:rPr lang="en-US" altLang="en-US" sz="2200">
                <a:solidFill>
                  <a:prstClr val="white"/>
                </a:solidFill>
                <a:cs typeface="Calibri" panose="020F0502020204030204" pitchFamily="34" charset="0"/>
              </a:rPr>
              <a:t>● This 2</a:t>
            </a:r>
            <a:r>
              <a:rPr lang="en-US" altLang="en-US" sz="2200" baseline="30000">
                <a:solidFill>
                  <a:prstClr val="white"/>
                </a:solidFill>
                <a:cs typeface="Calibri" panose="020F0502020204030204" pitchFamily="34" charset="0"/>
              </a:rPr>
              <a:t>nd</a:t>
            </a:r>
            <a:r>
              <a:rPr lang="en-US" altLang="en-US" sz="2200">
                <a:solidFill>
                  <a:prstClr val="white"/>
                </a:solidFill>
                <a:cs typeface="Calibri" panose="020F0502020204030204" pitchFamily="34" charset="0"/>
              </a:rPr>
              <a:t> set of struts will be the lifting </a:t>
            </a:r>
          </a:p>
          <a:p>
            <a:pPr eaLnBrk="0" fontAlgn="base" hangingPunct="0">
              <a:spcBef>
                <a:spcPct val="0"/>
              </a:spcBef>
              <a:spcAft>
                <a:spcPct val="0"/>
              </a:spcAft>
              <a:buNone/>
            </a:pPr>
            <a:r>
              <a:rPr lang="en-US" altLang="en-US" sz="2200">
                <a:solidFill>
                  <a:prstClr val="white"/>
                </a:solidFill>
                <a:cs typeface="Calibri" panose="020F0502020204030204" pitchFamily="34" charset="0"/>
              </a:rPr>
              <a:t>struts. Perform the lift using these struts.</a:t>
            </a:r>
          </a:p>
          <a:p>
            <a:pPr eaLnBrk="0" fontAlgn="base" hangingPunct="0">
              <a:spcBef>
                <a:spcPct val="0"/>
              </a:spcBef>
              <a:spcAft>
                <a:spcPct val="0"/>
              </a:spcAft>
              <a:buNone/>
            </a:pPr>
            <a:r>
              <a:rPr lang="en-US" altLang="en-US" sz="2200">
                <a:solidFill>
                  <a:prstClr val="white"/>
                </a:solidFill>
                <a:cs typeface="Calibri" panose="020F0502020204030204" pitchFamily="34" charset="0"/>
              </a:rPr>
              <a:t>● While lifting, the initial stabilization struts</a:t>
            </a:r>
          </a:p>
          <a:p>
            <a:pPr eaLnBrk="0" fontAlgn="base" hangingPunct="0">
              <a:spcBef>
                <a:spcPct val="0"/>
              </a:spcBef>
              <a:spcAft>
                <a:spcPct val="0"/>
              </a:spcAft>
              <a:buNone/>
            </a:pPr>
            <a:r>
              <a:rPr lang="en-US" altLang="en-US" sz="2200">
                <a:solidFill>
                  <a:prstClr val="white"/>
                </a:solidFill>
                <a:cs typeface="Calibri" panose="020F0502020204030204" pitchFamily="34" charset="0"/>
              </a:rPr>
              <a:t> will begin to loosen. To maintain a stable lift, </a:t>
            </a:r>
          </a:p>
          <a:p>
            <a:pPr eaLnBrk="0" fontAlgn="base" hangingPunct="0">
              <a:spcBef>
                <a:spcPct val="0"/>
              </a:spcBef>
              <a:spcAft>
                <a:spcPct val="0"/>
              </a:spcAft>
              <a:buNone/>
            </a:pPr>
            <a:r>
              <a:rPr lang="en-US" altLang="en-US" sz="2200">
                <a:solidFill>
                  <a:prstClr val="white"/>
                </a:solidFill>
                <a:cs typeface="Calibri" panose="020F0502020204030204" pitchFamily="34" charset="0"/>
              </a:rPr>
              <a:t>chase the lift with these struts. Do not lift or </a:t>
            </a:r>
          </a:p>
          <a:p>
            <a:pPr eaLnBrk="0" fontAlgn="base" hangingPunct="0">
              <a:spcBef>
                <a:spcPct val="0"/>
              </a:spcBef>
              <a:spcAft>
                <a:spcPct val="0"/>
              </a:spcAft>
              <a:buNone/>
            </a:pPr>
            <a:r>
              <a:rPr lang="en-US" altLang="en-US" sz="2200">
                <a:solidFill>
                  <a:prstClr val="white"/>
                </a:solidFill>
                <a:cs typeface="Calibri" panose="020F0502020204030204" pitchFamily="34" charset="0"/>
              </a:rPr>
              <a:t>get ahead with the stabilization struts making </a:t>
            </a:r>
          </a:p>
          <a:p>
            <a:pPr eaLnBrk="0" fontAlgn="base" hangingPunct="0">
              <a:spcBef>
                <a:spcPct val="0"/>
              </a:spcBef>
              <a:spcAft>
                <a:spcPct val="0"/>
              </a:spcAft>
              <a:buNone/>
            </a:pPr>
            <a:r>
              <a:rPr lang="en-US" altLang="en-US" sz="2200">
                <a:solidFill>
                  <a:prstClr val="white"/>
                </a:solidFill>
                <a:cs typeface="Calibri" panose="020F0502020204030204" pitchFamily="34" charset="0"/>
              </a:rPr>
              <a:t>sure that only the designated lifting struts are </a:t>
            </a:r>
          </a:p>
          <a:p>
            <a:pPr eaLnBrk="0" fontAlgn="base" hangingPunct="0">
              <a:spcBef>
                <a:spcPct val="0"/>
              </a:spcBef>
              <a:spcAft>
                <a:spcPct val="0"/>
              </a:spcAft>
              <a:buNone/>
            </a:pPr>
            <a:r>
              <a:rPr lang="en-US" altLang="en-US" sz="2200">
                <a:solidFill>
                  <a:prstClr val="white"/>
                </a:solidFill>
                <a:cs typeface="Calibri" panose="020F0502020204030204" pitchFamily="34" charset="0"/>
              </a:rPr>
              <a:t>being used to lift.</a:t>
            </a:r>
          </a:p>
        </p:txBody>
      </p:sp>
      <p:sp>
        <p:nvSpPr>
          <p:cNvPr id="10" name="TextBox 9">
            <a:extLst>
              <a:ext uri="{FF2B5EF4-FFF2-40B4-BE49-F238E27FC236}">
                <a16:creationId xmlns:a16="http://schemas.microsoft.com/office/drawing/2014/main" id="{67CC316F-9BF0-41C0-AA45-C6B496460621}"/>
              </a:ext>
            </a:extLst>
          </p:cNvPr>
          <p:cNvSpPr txBox="1"/>
          <p:nvPr/>
        </p:nvSpPr>
        <p:spPr>
          <a:xfrm>
            <a:off x="1646238" y="5114926"/>
            <a:ext cx="4572000" cy="1477963"/>
          </a:xfrm>
          <a:prstGeom prst="rect">
            <a:avLst/>
          </a:prstGeom>
          <a:noFill/>
        </p:spPr>
        <p:txBody>
          <a:bodyPr>
            <a:spAutoFit/>
          </a:bodyPr>
          <a:lstStyle/>
          <a:p>
            <a:pPr marL="285750" indent="-285750" eaLnBrk="0" fontAlgn="base" hangingPunct="0">
              <a:spcBef>
                <a:spcPct val="0"/>
              </a:spcBef>
              <a:spcAft>
                <a:spcPct val="0"/>
              </a:spcAft>
              <a:buFontTx/>
              <a:buChar char="-"/>
              <a:defRPr/>
            </a:pPr>
            <a:r>
              <a:rPr lang="en-US" sz="1500" dirty="0">
                <a:solidFill>
                  <a:prstClr val="white"/>
                </a:solidFill>
                <a:latin typeface="Calibri" panose="020F0502020204030204"/>
                <a:cs typeface="Arial" panose="020B0604020202020204" pitchFamily="34" charset="0"/>
              </a:rPr>
              <a:t>Note: Base to base straps </a:t>
            </a:r>
          </a:p>
          <a:p>
            <a:pPr eaLnBrk="0" fontAlgn="base" hangingPunct="0">
              <a:spcBef>
                <a:spcPct val="0"/>
              </a:spcBef>
              <a:spcAft>
                <a:spcPct val="0"/>
              </a:spcAft>
              <a:defRPr/>
            </a:pPr>
            <a:r>
              <a:rPr lang="en-US" sz="1500" dirty="0">
                <a:solidFill>
                  <a:prstClr val="white"/>
                </a:solidFill>
                <a:latin typeface="Calibri" panose="020F0502020204030204"/>
                <a:cs typeface="Arial" panose="020B0604020202020204" pitchFamily="34" charset="0"/>
              </a:rPr>
              <a:t>on the chase struts (if</a:t>
            </a:r>
          </a:p>
          <a:p>
            <a:pPr eaLnBrk="0" fontAlgn="base" hangingPunct="0">
              <a:spcBef>
                <a:spcPct val="0"/>
              </a:spcBef>
              <a:spcAft>
                <a:spcPct val="0"/>
              </a:spcAft>
              <a:defRPr/>
            </a:pPr>
            <a:r>
              <a:rPr lang="en-US" sz="1500" dirty="0">
                <a:solidFill>
                  <a:prstClr val="white"/>
                </a:solidFill>
                <a:latin typeface="Calibri" panose="020F0502020204030204"/>
                <a:cs typeface="Arial" panose="020B0604020202020204" pitchFamily="34" charset="0"/>
              </a:rPr>
              <a:t>incorporated) will likely </a:t>
            </a:r>
          </a:p>
          <a:p>
            <a:pPr eaLnBrk="0" fontAlgn="base" hangingPunct="0">
              <a:spcBef>
                <a:spcPct val="0"/>
              </a:spcBef>
              <a:spcAft>
                <a:spcPct val="0"/>
              </a:spcAft>
              <a:defRPr/>
            </a:pPr>
            <a:r>
              <a:rPr lang="en-US" sz="1500" dirty="0">
                <a:solidFill>
                  <a:prstClr val="white"/>
                </a:solidFill>
                <a:latin typeface="Calibri" panose="020F0502020204030204"/>
                <a:cs typeface="Arial" panose="020B0604020202020204" pitchFamily="34" charset="0"/>
              </a:rPr>
              <a:t>loosen.  This can be tightened </a:t>
            </a:r>
          </a:p>
          <a:p>
            <a:pPr eaLnBrk="0" fontAlgn="base" hangingPunct="0">
              <a:spcBef>
                <a:spcPct val="0"/>
              </a:spcBef>
              <a:spcAft>
                <a:spcPct val="0"/>
              </a:spcAft>
              <a:defRPr/>
            </a:pPr>
            <a:r>
              <a:rPr lang="en-US" sz="1500" dirty="0">
                <a:solidFill>
                  <a:prstClr val="white"/>
                </a:solidFill>
                <a:latin typeface="Calibri" panose="020F0502020204030204"/>
                <a:cs typeface="Arial" panose="020B0604020202020204" pitchFamily="34" charset="0"/>
              </a:rPr>
              <a:t>now or later in the </a:t>
            </a:r>
          </a:p>
          <a:p>
            <a:pPr eaLnBrk="0" fontAlgn="base" hangingPunct="0">
              <a:spcBef>
                <a:spcPct val="0"/>
              </a:spcBef>
              <a:spcAft>
                <a:spcPct val="0"/>
              </a:spcAft>
              <a:defRPr/>
            </a:pPr>
            <a:r>
              <a:rPr lang="en-US" sz="1500" dirty="0">
                <a:solidFill>
                  <a:prstClr val="white"/>
                </a:solidFill>
                <a:latin typeface="Calibri" panose="020F0502020204030204"/>
                <a:cs typeface="Arial" panose="020B0604020202020204" pitchFamily="34" charset="0"/>
              </a:rPr>
              <a:t>lift. </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E8C48FAC-B11F-4119-AD1A-E9B5DC15F774}"/>
              </a:ext>
            </a:extLst>
          </p:cNvPr>
          <p:cNvSpPr>
            <a:spLocks noGrp="1"/>
          </p:cNvSpPr>
          <p:nvPr>
            <p:ph type="title"/>
          </p:nvPr>
        </p:nvSpPr>
        <p:spPr/>
        <p:txBody>
          <a:bodyPr/>
          <a:lstStyle/>
          <a:p>
            <a:r>
              <a:rPr lang="en-US" altLang="en-US"/>
              <a:t>Strut Loading</a:t>
            </a:r>
          </a:p>
        </p:txBody>
      </p:sp>
      <p:sp>
        <p:nvSpPr>
          <p:cNvPr id="11267" name="Content Placeholder 2">
            <a:extLst>
              <a:ext uri="{FF2B5EF4-FFF2-40B4-BE49-F238E27FC236}">
                <a16:creationId xmlns:a16="http://schemas.microsoft.com/office/drawing/2014/main" id="{334A83F3-B28C-4F2E-9CBB-C941C62C485E}"/>
              </a:ext>
            </a:extLst>
          </p:cNvPr>
          <p:cNvSpPr>
            <a:spLocks noGrp="1"/>
          </p:cNvSpPr>
          <p:nvPr>
            <p:ph idx="1"/>
          </p:nvPr>
        </p:nvSpPr>
        <p:spPr>
          <a:xfrm>
            <a:off x="1981200" y="1295401"/>
            <a:ext cx="8229600" cy="4525963"/>
          </a:xfrm>
        </p:spPr>
        <p:txBody>
          <a:bodyPr/>
          <a:lstStyle/>
          <a:p>
            <a:r>
              <a:rPr lang="en-US" altLang="en-US" sz="2400"/>
              <a:t>Struts are loaded axially at the two ends, unlike beams which are transversely loaded on the side</a:t>
            </a:r>
          </a:p>
          <a:p>
            <a:r>
              <a:rPr lang="en-US" altLang="en-US" sz="2400"/>
              <a:t>A column is one example of a strut.  We often interchange the words strut and column, even though a column generally refers to a vertical support. </a:t>
            </a:r>
          </a:p>
        </p:txBody>
      </p:sp>
      <p:pic>
        <p:nvPicPr>
          <p:cNvPr id="11268" name="Picture 6" descr="Image result for beam loading vs column loading">
            <a:extLst>
              <a:ext uri="{FF2B5EF4-FFF2-40B4-BE49-F238E27FC236}">
                <a16:creationId xmlns:a16="http://schemas.microsoft.com/office/drawing/2014/main" id="{C47FF5FE-D01F-40A8-9DE0-B7D8E8DA0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435" r="7475"/>
          <a:stretch>
            <a:fillRect/>
          </a:stretch>
        </p:blipFill>
        <p:spPr bwMode="auto">
          <a:xfrm>
            <a:off x="3159125" y="3349626"/>
            <a:ext cx="587375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331C3DAF-4CDA-4B4A-8970-6656FB513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Placeholder 4">
            <a:extLst>
              <a:ext uri="{FF2B5EF4-FFF2-40B4-BE49-F238E27FC236}">
                <a16:creationId xmlns:a16="http://schemas.microsoft.com/office/drawing/2014/main" id="{D92BF989-CE87-45C3-BFA3-153E5CEA4F2C}"/>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2495" r="12495"/>
          <a:stretch>
            <a:fillRect/>
          </a:stretch>
        </p:blipFill>
        <p:spPr>
          <a:xfrm>
            <a:off x="3243263" y="1285875"/>
            <a:ext cx="5715000" cy="4286250"/>
          </a:xfrm>
        </p:spPr>
      </p:pic>
      <p:sp>
        <p:nvSpPr>
          <p:cNvPr id="75779" name="Text Placeholder 3">
            <a:extLst>
              <a:ext uri="{FF2B5EF4-FFF2-40B4-BE49-F238E27FC236}">
                <a16:creationId xmlns:a16="http://schemas.microsoft.com/office/drawing/2014/main" id="{70946B80-2F7F-4371-A25A-A02490A15A26}"/>
              </a:ext>
            </a:extLst>
          </p:cNvPr>
          <p:cNvSpPr>
            <a:spLocks noGrp="1"/>
          </p:cNvSpPr>
          <p:nvPr>
            <p:ph type="body" sz="half" idx="2"/>
          </p:nvPr>
        </p:nvSpPr>
        <p:spPr>
          <a:xfrm>
            <a:off x="1600200" y="228600"/>
            <a:ext cx="8534400" cy="1905000"/>
          </a:xfrm>
        </p:spPr>
        <p:txBody>
          <a:bodyPr/>
          <a:lstStyle/>
          <a:p>
            <a:pPr>
              <a:spcBef>
                <a:spcPct val="0"/>
              </a:spcBef>
            </a:pPr>
            <a:r>
              <a:rPr lang="en-US" altLang="en-US" sz="2200">
                <a:cs typeface="Calibri" panose="020F0502020204030204" pitchFamily="34" charset="0"/>
              </a:rPr>
              <a:t>● If the lift gets to a point where the struts begin to lean towards the front of the vehicle, you will need to attach a strap to the stabilization struts and possibly the lifting struts to the front of the vehicle. </a:t>
            </a:r>
          </a:p>
          <a:p>
            <a:endParaRPr lang="en-US" altLang="en-US"/>
          </a:p>
        </p:txBody>
      </p:sp>
      <p:sp>
        <p:nvSpPr>
          <p:cNvPr id="7" name="TextBox 6">
            <a:extLst>
              <a:ext uri="{FF2B5EF4-FFF2-40B4-BE49-F238E27FC236}">
                <a16:creationId xmlns:a16="http://schemas.microsoft.com/office/drawing/2014/main" id="{962DBB64-9CCC-4D85-8876-906A13481D32}"/>
              </a:ext>
            </a:extLst>
          </p:cNvPr>
          <p:cNvSpPr txBox="1"/>
          <p:nvPr/>
        </p:nvSpPr>
        <p:spPr>
          <a:xfrm>
            <a:off x="1600200" y="5745164"/>
            <a:ext cx="7162800" cy="985837"/>
          </a:xfrm>
          <a:prstGeom prst="rect">
            <a:avLst/>
          </a:prstGeom>
          <a:noFill/>
        </p:spPr>
        <p:txBody>
          <a:bodyPr>
            <a:spAutoFit/>
          </a:bodyPr>
          <a:lstStyle/>
          <a:p>
            <a:pPr eaLnBrk="0" fontAlgn="base" hangingPunct="0">
              <a:spcBef>
                <a:spcPct val="0"/>
              </a:spcBef>
              <a:spcAft>
                <a:spcPct val="0"/>
              </a:spcAft>
              <a:defRPr/>
            </a:pPr>
            <a:r>
              <a:rPr lang="en-US" dirty="0">
                <a:solidFill>
                  <a:prstClr val="white"/>
                </a:solidFill>
                <a:latin typeface="Arial" panose="020B0604020202020204" pitchFamily="34" charset="0"/>
                <a:cs typeface="Arial" panose="020B0604020202020204" pitchFamily="34" charset="0"/>
              </a:rPr>
              <a:t>● If space is needed and all straps are tight on the stabilization struts, </a:t>
            </a:r>
            <a:r>
              <a:rPr lang="en-US" sz="2200" dirty="0">
                <a:solidFill>
                  <a:prstClr val="white"/>
                </a:solidFill>
                <a:latin typeface="Calibri" panose="020F0502020204030204"/>
                <a:cs typeface="Arial" panose="020B0604020202020204" pitchFamily="34" charset="0"/>
              </a:rPr>
              <a:t>you</a:t>
            </a:r>
            <a:r>
              <a:rPr lang="en-US" dirty="0">
                <a:solidFill>
                  <a:prstClr val="white"/>
                </a:solidFill>
                <a:latin typeface="Arial" panose="020B0604020202020204" pitchFamily="34" charset="0"/>
                <a:cs typeface="Arial" panose="020B0604020202020204" pitchFamily="34" charset="0"/>
              </a:rPr>
              <a:t> can now remove the lifting struts and their components to create more room for extrication.</a:t>
            </a:r>
          </a:p>
        </p:txBody>
      </p:sp>
      <p:sp>
        <p:nvSpPr>
          <p:cNvPr id="6" name="TextBox 5">
            <a:extLst>
              <a:ext uri="{FF2B5EF4-FFF2-40B4-BE49-F238E27FC236}">
                <a16:creationId xmlns:a16="http://schemas.microsoft.com/office/drawing/2014/main" id="{BF0B88DC-29D1-46CD-8E7E-52C28E22EEE3}"/>
              </a:ext>
            </a:extLst>
          </p:cNvPr>
          <p:cNvSpPr txBox="1"/>
          <p:nvPr/>
        </p:nvSpPr>
        <p:spPr>
          <a:xfrm>
            <a:off x="6878638" y="4508500"/>
            <a:ext cx="4576762" cy="369888"/>
          </a:xfrm>
          <a:prstGeom prst="rect">
            <a:avLst/>
          </a:prstGeom>
          <a:noFill/>
        </p:spPr>
        <p:txBody>
          <a:bodyPr>
            <a:spAutoFit/>
          </a:bodyPr>
          <a:lstStyle/>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Chasing Strut</a:t>
            </a:r>
          </a:p>
        </p:txBody>
      </p:sp>
      <p:sp>
        <p:nvSpPr>
          <p:cNvPr id="8" name="TextBox 7">
            <a:extLst>
              <a:ext uri="{FF2B5EF4-FFF2-40B4-BE49-F238E27FC236}">
                <a16:creationId xmlns:a16="http://schemas.microsoft.com/office/drawing/2014/main" id="{2BA22C85-CADD-4D5A-9EA8-C4BAEE255D33}"/>
              </a:ext>
            </a:extLst>
          </p:cNvPr>
          <p:cNvSpPr txBox="1"/>
          <p:nvPr/>
        </p:nvSpPr>
        <p:spPr>
          <a:xfrm>
            <a:off x="3579814" y="4762500"/>
            <a:ext cx="4575175" cy="368300"/>
          </a:xfrm>
          <a:prstGeom prst="rect">
            <a:avLst/>
          </a:prstGeom>
          <a:noFill/>
        </p:spPr>
        <p:txBody>
          <a:bodyPr>
            <a:spAutoFit/>
          </a:bodyPr>
          <a:lstStyle/>
          <a:p>
            <a:pPr eaLnBrk="0" fontAlgn="base" hangingPunct="0">
              <a:spcBef>
                <a:spcPct val="0"/>
              </a:spcBef>
              <a:spcAft>
                <a:spcPct val="0"/>
              </a:spcAft>
              <a:defRPr/>
            </a:pPr>
            <a:r>
              <a:rPr lang="en-US" dirty="0">
                <a:solidFill>
                  <a:prstClr val="white"/>
                </a:solidFill>
                <a:latin typeface="Calibri" panose="020F0502020204030204"/>
                <a:cs typeface="Arial" panose="020B0604020202020204" pitchFamily="34" charset="0"/>
              </a:rPr>
              <a:t>Lifting Strut</a:t>
            </a:r>
          </a:p>
        </p:txBody>
      </p:sp>
      <p:pic>
        <p:nvPicPr>
          <p:cNvPr id="75783" name="Picture 9">
            <a:extLst>
              <a:ext uri="{FF2B5EF4-FFF2-40B4-BE49-F238E27FC236}">
                <a16:creationId xmlns:a16="http://schemas.microsoft.com/office/drawing/2014/main" id="{EF1B7E08-E03B-4D31-8886-1B848236F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20659">
            <a:off x="6810375" y="4286251"/>
            <a:ext cx="6032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10">
            <a:extLst>
              <a:ext uri="{FF2B5EF4-FFF2-40B4-BE49-F238E27FC236}">
                <a16:creationId xmlns:a16="http://schemas.microsoft.com/office/drawing/2014/main" id="{18F3E2DD-9E4D-4EF0-B0F2-F916CAE4A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78213">
            <a:off x="4833938" y="4845051"/>
            <a:ext cx="6032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F60AE985-BDEB-4595-A8E3-AFB7DB1A76A5}"/>
              </a:ext>
            </a:extLst>
          </p:cNvPr>
          <p:cNvSpPr>
            <a:spLocks noGrp="1"/>
          </p:cNvSpPr>
          <p:nvPr>
            <p:ph type="ctrTitle"/>
          </p:nvPr>
        </p:nvSpPr>
        <p:spPr>
          <a:xfrm>
            <a:off x="2209800" y="1600201"/>
            <a:ext cx="7772400" cy="1470025"/>
          </a:xfrm>
        </p:spPr>
        <p:txBody>
          <a:bodyPr/>
          <a:lstStyle/>
          <a:p>
            <a:r>
              <a:rPr lang="en-US" altLang="en-US" sz="7200" b="1"/>
              <a:t>Part IV:</a:t>
            </a:r>
          </a:p>
        </p:txBody>
      </p:sp>
      <p:sp>
        <p:nvSpPr>
          <p:cNvPr id="3" name="Subtitle 2">
            <a:extLst>
              <a:ext uri="{FF2B5EF4-FFF2-40B4-BE49-F238E27FC236}">
                <a16:creationId xmlns:a16="http://schemas.microsoft.com/office/drawing/2014/main" id="{9F2126BB-90CD-40D6-919D-33219A26CB4A}"/>
              </a:ext>
            </a:extLst>
          </p:cNvPr>
          <p:cNvSpPr>
            <a:spLocks noGrp="1"/>
          </p:cNvSpPr>
          <p:nvPr>
            <p:ph type="subTitle" idx="1"/>
          </p:nvPr>
        </p:nvSpPr>
        <p:spPr>
          <a:xfrm>
            <a:off x="2895600" y="3355975"/>
            <a:ext cx="6400800" cy="1752600"/>
          </a:xfrm>
        </p:spPr>
        <p:txBody>
          <a:bodyPr/>
          <a:lstStyle/>
          <a:p>
            <a:pPr>
              <a:buFont typeface="Arial" charset="0"/>
              <a:buNone/>
              <a:defRPr/>
            </a:pPr>
            <a:r>
              <a:rPr lang="en-US" sz="4400" dirty="0"/>
              <a:t>Strut Lifting Scenarios</a:t>
            </a:r>
          </a:p>
        </p:txBody>
      </p:sp>
      <p:pic>
        <p:nvPicPr>
          <p:cNvPr id="5" name="Picture 2">
            <a:extLst>
              <a:ext uri="{FF2B5EF4-FFF2-40B4-BE49-F238E27FC236}">
                <a16:creationId xmlns:a16="http://schemas.microsoft.com/office/drawing/2014/main" id="{A349788E-B77D-445D-9F6E-B0D36A55C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6AF3FDE8-304F-4665-9BFB-D8CCAC7B1DCF}"/>
              </a:ext>
            </a:extLst>
          </p:cNvPr>
          <p:cNvSpPr>
            <a:spLocks noGrp="1"/>
          </p:cNvSpPr>
          <p:nvPr>
            <p:ph type="title"/>
          </p:nvPr>
        </p:nvSpPr>
        <p:spPr>
          <a:xfrm>
            <a:off x="1981200" y="76200"/>
            <a:ext cx="8229600" cy="1143000"/>
          </a:xfrm>
        </p:spPr>
        <p:txBody>
          <a:bodyPr/>
          <a:lstStyle/>
          <a:p>
            <a:r>
              <a:rPr lang="en-US" altLang="en-US"/>
              <a:t>Wheel Resting Side Lift</a:t>
            </a:r>
          </a:p>
        </p:txBody>
      </p:sp>
      <p:pic>
        <p:nvPicPr>
          <p:cNvPr id="77827" name="Picture 2">
            <a:extLst>
              <a:ext uri="{FF2B5EF4-FFF2-40B4-BE49-F238E27FC236}">
                <a16:creationId xmlns:a16="http://schemas.microsoft.com/office/drawing/2014/main" id="{B5B71DD3-835C-482C-A391-BAECAFB0F1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1" t="20062" r="3813" b="10083"/>
          <a:stretch>
            <a:fillRect/>
          </a:stretch>
        </p:blipFill>
        <p:spPr bwMode="auto">
          <a:xfrm>
            <a:off x="6172200" y="1143001"/>
            <a:ext cx="3900488"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2">
            <a:extLst>
              <a:ext uri="{FF2B5EF4-FFF2-40B4-BE49-F238E27FC236}">
                <a16:creationId xmlns:a16="http://schemas.microsoft.com/office/drawing/2014/main" id="{9DD23A1C-B3A6-4C34-8074-416DD9724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47" t="25687" r="12930" b="18710"/>
          <a:stretch>
            <a:fillRect/>
          </a:stretch>
        </p:blipFill>
        <p:spPr bwMode="auto">
          <a:xfrm>
            <a:off x="6172200" y="3140076"/>
            <a:ext cx="391953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4">
            <a:extLst>
              <a:ext uri="{FF2B5EF4-FFF2-40B4-BE49-F238E27FC236}">
                <a16:creationId xmlns:a16="http://schemas.microsoft.com/office/drawing/2014/main" id="{D9F8A052-E914-4C73-87A0-D76163F1EB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001" t="28751" r="14166" b="20000"/>
          <a:stretch>
            <a:fillRect/>
          </a:stretch>
        </p:blipFill>
        <p:spPr bwMode="auto">
          <a:xfrm>
            <a:off x="6172201" y="4953001"/>
            <a:ext cx="3902075"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Content Placeholder 4">
            <a:extLst>
              <a:ext uri="{FF2B5EF4-FFF2-40B4-BE49-F238E27FC236}">
                <a16:creationId xmlns:a16="http://schemas.microsoft.com/office/drawing/2014/main" id="{7B8BE334-0338-4E4A-BA6B-B0C07D106477}"/>
              </a:ext>
            </a:extLst>
          </p:cNvPr>
          <p:cNvSpPr txBox="1">
            <a:spLocks/>
          </p:cNvSpPr>
          <p:nvPr/>
        </p:nvSpPr>
        <p:spPr bwMode="auto">
          <a:xfrm>
            <a:off x="1828801" y="1066801"/>
            <a:ext cx="4035425"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pPr>
            <a:r>
              <a:rPr lang="en-US" altLang="en-US" sz="1900">
                <a:solidFill>
                  <a:prstClr val="white"/>
                </a:solidFill>
                <a:cs typeface="Arial" panose="020B0604020202020204" pitchFamily="34" charset="0"/>
              </a:rPr>
              <a:t>Crib under both sides of vehicle. </a:t>
            </a:r>
          </a:p>
          <a:p>
            <a:pPr fontAlgn="base">
              <a:spcBef>
                <a:spcPct val="0"/>
              </a:spcBef>
              <a:spcAft>
                <a:spcPct val="0"/>
              </a:spcAft>
            </a:pPr>
            <a:r>
              <a:rPr lang="en-US" altLang="en-US" sz="1900">
                <a:solidFill>
                  <a:prstClr val="white"/>
                </a:solidFill>
                <a:cs typeface="Arial" panose="020B0604020202020204" pitchFamily="34" charset="0"/>
              </a:rPr>
              <a:t>Tie down suspension. </a:t>
            </a:r>
          </a:p>
          <a:p>
            <a:pPr fontAlgn="base">
              <a:spcBef>
                <a:spcPct val="0"/>
              </a:spcBef>
              <a:spcAft>
                <a:spcPct val="0"/>
              </a:spcAft>
            </a:pPr>
            <a:r>
              <a:rPr lang="en-US" altLang="en-US" sz="1900">
                <a:solidFill>
                  <a:prstClr val="white"/>
                </a:solidFill>
                <a:cs typeface="Arial" panose="020B0604020202020204" pitchFamily="34" charset="0"/>
              </a:rPr>
              <a:t>Check both front and rear wheels.</a:t>
            </a:r>
          </a:p>
          <a:p>
            <a:pPr fontAlgn="base">
              <a:spcBef>
                <a:spcPct val="0"/>
              </a:spcBef>
              <a:spcAft>
                <a:spcPct val="0"/>
              </a:spcAft>
            </a:pPr>
            <a:r>
              <a:rPr lang="en-US" altLang="en-US" sz="1900">
                <a:solidFill>
                  <a:prstClr val="white"/>
                </a:solidFill>
                <a:cs typeface="Arial" panose="020B0604020202020204" pitchFamily="34" charset="0"/>
              </a:rPr>
              <a:t>Place strut between A and B posts at 40-70° angle leaving 4” minimum between strut and door skin.  Engage head with roof rail.</a:t>
            </a:r>
          </a:p>
          <a:p>
            <a:pPr fontAlgn="base">
              <a:spcBef>
                <a:spcPct val="0"/>
              </a:spcBef>
              <a:spcAft>
                <a:spcPct val="0"/>
              </a:spcAft>
            </a:pPr>
            <a:r>
              <a:rPr lang="en-US" altLang="en-US" sz="1900">
                <a:solidFill>
                  <a:prstClr val="white"/>
                </a:solidFill>
                <a:cs typeface="Arial" panose="020B0604020202020204" pitchFamily="34" charset="0"/>
              </a:rPr>
              <a:t>Hook large J-Hook to the roof rail near head of strut.  Run chain across roof to the opposite side of the car. Hook ratchet strap to the end of this chain and pass the strap under the car to opposite side where the strut is placed. </a:t>
            </a:r>
          </a:p>
          <a:p>
            <a:pPr fontAlgn="base">
              <a:spcBef>
                <a:spcPct val="0"/>
              </a:spcBef>
              <a:spcAft>
                <a:spcPct val="0"/>
              </a:spcAft>
            </a:pPr>
            <a:r>
              <a:rPr lang="en-US" altLang="en-US" sz="1900">
                <a:solidFill>
                  <a:prstClr val="white"/>
                </a:solidFill>
                <a:cs typeface="Arial" panose="020B0604020202020204" pitchFamily="34" charset="0"/>
              </a:rPr>
              <a:t>Hook the strap to the base of the strut. Tighten until secure. </a:t>
            </a:r>
          </a:p>
          <a:p>
            <a:pPr fontAlgn="base">
              <a:spcBef>
                <a:spcPct val="0"/>
              </a:spcBef>
              <a:spcAft>
                <a:spcPct val="0"/>
              </a:spcAft>
            </a:pPr>
            <a:r>
              <a:rPr lang="en-US" altLang="en-US" sz="1900">
                <a:solidFill>
                  <a:prstClr val="white"/>
                </a:solidFill>
                <a:cs typeface="Arial" panose="020B0604020202020204" pitchFamily="34" charset="0"/>
              </a:rPr>
              <a:t>To lift, operate the jack.  Lift an inch, crib an inch.</a:t>
            </a:r>
          </a:p>
          <a:p>
            <a:pPr fontAlgn="base">
              <a:spcBef>
                <a:spcPct val="0"/>
              </a:spcBef>
              <a:spcAft>
                <a:spcPct val="0"/>
              </a:spcAft>
            </a:pPr>
            <a:r>
              <a:rPr lang="en-US" altLang="en-US" sz="1900" b="1">
                <a:solidFill>
                  <a:prstClr val="white"/>
                </a:solidFill>
                <a:cs typeface="Arial" panose="020B0604020202020204" pitchFamily="34" charset="0"/>
              </a:rPr>
              <a:t>Note:  Avoid side loading the strut!</a:t>
            </a:r>
          </a:p>
          <a:p>
            <a:pPr fontAlgn="base">
              <a:spcBef>
                <a:spcPct val="0"/>
              </a:spcBef>
              <a:spcAft>
                <a:spcPct val="0"/>
              </a:spcAft>
            </a:pPr>
            <a:endParaRPr lang="en-US" altLang="en-US" sz="1900">
              <a:solidFill>
                <a:prstClr val="white"/>
              </a:solidFill>
              <a:cs typeface="Arial" panose="020B0604020202020204" pitchFamily="34" charset="0"/>
            </a:endParaRPr>
          </a:p>
        </p:txBody>
      </p:sp>
      <p:pic>
        <p:nvPicPr>
          <p:cNvPr id="77831" name="Picture 2">
            <a:extLst>
              <a:ext uri="{FF2B5EF4-FFF2-40B4-BE49-F238E27FC236}">
                <a16:creationId xmlns:a16="http://schemas.microsoft.com/office/drawing/2014/main" id="{30685C3F-12D4-4A52-A95F-8B995C698E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 r="29"/>
          <a:stretch>
            <a:fillRect/>
          </a:stretch>
        </p:blipFill>
        <p:spPr bwMode="auto">
          <a:xfrm>
            <a:off x="8305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a:extLst>
              <a:ext uri="{FF2B5EF4-FFF2-40B4-BE49-F238E27FC236}">
                <a16:creationId xmlns:a16="http://schemas.microsoft.com/office/drawing/2014/main" id="{E7270FB7-8201-42C2-80A6-F92BE3256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74800"/>
            <a:ext cx="35052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itle 1">
            <a:extLst>
              <a:ext uri="{FF2B5EF4-FFF2-40B4-BE49-F238E27FC236}">
                <a16:creationId xmlns:a16="http://schemas.microsoft.com/office/drawing/2014/main" id="{756AAFF4-1691-4A3D-B0E0-106B2D67C29E}"/>
              </a:ext>
            </a:extLst>
          </p:cNvPr>
          <p:cNvSpPr txBox="1">
            <a:spLocks/>
          </p:cNvSpPr>
          <p:nvPr/>
        </p:nvSpPr>
        <p:spPr bwMode="auto">
          <a:xfrm>
            <a:off x="19050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US" altLang="en-US" sz="4400">
                <a:solidFill>
                  <a:prstClr val="white"/>
                </a:solidFill>
                <a:cs typeface="Arial" panose="020B0604020202020204" pitchFamily="34" charset="0"/>
              </a:rPr>
              <a:t>Alternative Wheel Resting Side Lift</a:t>
            </a:r>
          </a:p>
        </p:txBody>
      </p:sp>
      <p:sp>
        <p:nvSpPr>
          <p:cNvPr id="3" name="Content Placeholder 2">
            <a:extLst>
              <a:ext uri="{FF2B5EF4-FFF2-40B4-BE49-F238E27FC236}">
                <a16:creationId xmlns:a16="http://schemas.microsoft.com/office/drawing/2014/main" id="{9C9CC2CD-318B-4B56-82D6-EE9B7A4C9D2F}"/>
              </a:ext>
            </a:extLst>
          </p:cNvPr>
          <p:cNvSpPr>
            <a:spLocks noGrp="1"/>
          </p:cNvSpPr>
          <p:nvPr>
            <p:ph idx="1"/>
          </p:nvPr>
        </p:nvSpPr>
        <p:spPr>
          <a:xfrm>
            <a:off x="5638800" y="1574800"/>
            <a:ext cx="4800600" cy="4673600"/>
          </a:xfrm>
        </p:spPr>
        <p:txBody>
          <a:bodyPr/>
          <a:lstStyle/>
          <a:p>
            <a:pPr marL="0" indent="0">
              <a:buNone/>
              <a:defRPr/>
            </a:pPr>
            <a:r>
              <a:rPr lang="en-US" sz="2400" dirty="0"/>
              <a:t>Alternate Setups:</a:t>
            </a:r>
          </a:p>
          <a:p>
            <a:pPr marL="514350" indent="-514350">
              <a:buFont typeface="+mj-lt"/>
              <a:buAutoNum type="arabicPeriod"/>
              <a:defRPr/>
            </a:pPr>
            <a:r>
              <a:rPr lang="en-US" sz="2400" dirty="0"/>
              <a:t>Vertical strut w/ step chock. </a:t>
            </a:r>
          </a:p>
          <a:p>
            <a:pPr lvl="1">
              <a:buFont typeface="Arial" charset="0"/>
              <a:buChar char="–"/>
              <a:defRPr/>
            </a:pPr>
            <a:r>
              <a:rPr lang="en-US" sz="2000" dirty="0"/>
              <a:t>Pictured to the left</a:t>
            </a:r>
          </a:p>
          <a:p>
            <a:pPr marL="514350" indent="-514350">
              <a:buFont typeface="+mj-lt"/>
              <a:buAutoNum type="arabicPeriod"/>
              <a:defRPr/>
            </a:pPr>
            <a:r>
              <a:rPr lang="en-US" sz="2400" dirty="0"/>
              <a:t>Chain to Near Side</a:t>
            </a:r>
          </a:p>
          <a:p>
            <a:pPr marL="914400" lvl="1" indent="-514350">
              <a:buFont typeface="Arial" charset="0"/>
              <a:buChar char="–"/>
              <a:defRPr/>
            </a:pPr>
            <a:r>
              <a:rPr lang="en-US" sz="2000" dirty="0"/>
              <a:t>Run a chain from the undercarriage of the car and attach to the strut head using chain grab</a:t>
            </a:r>
          </a:p>
          <a:p>
            <a:pPr marL="514350" indent="-514350">
              <a:buFont typeface="+mj-lt"/>
              <a:buAutoNum type="arabicPeriod"/>
              <a:defRPr/>
            </a:pPr>
            <a:r>
              <a:rPr lang="en-US" sz="2400" dirty="0"/>
              <a:t>No Roof Rail (Convertible)</a:t>
            </a:r>
          </a:p>
          <a:p>
            <a:pPr marL="914400" lvl="1" indent="-514350">
              <a:buFont typeface="Arial" charset="0"/>
              <a:buChar char="–"/>
              <a:defRPr/>
            </a:pPr>
            <a:r>
              <a:rPr lang="en-US" sz="2000" dirty="0"/>
              <a:t>Use the “Chain to Near Side” Technique  </a:t>
            </a:r>
          </a:p>
          <a:p>
            <a:pPr marL="914400" lvl="1" indent="-514350">
              <a:buFont typeface="Arial" charset="0"/>
              <a:buChar char="–"/>
              <a:defRPr/>
            </a:pPr>
            <a:r>
              <a:rPr lang="en-US" sz="2000" dirty="0"/>
              <a:t>Use the Darlington Lift Technique</a:t>
            </a:r>
          </a:p>
        </p:txBody>
      </p:sp>
      <p:pic>
        <p:nvPicPr>
          <p:cNvPr id="6" name="Picture 2">
            <a:extLst>
              <a:ext uri="{FF2B5EF4-FFF2-40B4-BE49-F238E27FC236}">
                <a16:creationId xmlns:a16="http://schemas.microsoft.com/office/drawing/2014/main" id="{D2CD1AD1-BE3D-49C6-B2FD-A611A8ABC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1">
            <a:extLst>
              <a:ext uri="{FF2B5EF4-FFF2-40B4-BE49-F238E27FC236}">
                <a16:creationId xmlns:a16="http://schemas.microsoft.com/office/drawing/2014/main" id="{9C3B422F-EDE6-4AC4-819C-4BF7F950523B}"/>
              </a:ext>
            </a:extLst>
          </p:cNvPr>
          <p:cNvSpPr>
            <a:spLocks noChangeArrowheads="1"/>
          </p:cNvSpPr>
          <p:nvPr/>
        </p:nvSpPr>
        <p:spPr bwMode="auto">
          <a:xfrm>
            <a:off x="1828800" y="966789"/>
            <a:ext cx="4191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pPr>
            <a:endParaRPr lang="en-US" altLang="en-US" sz="2100">
              <a:solidFill>
                <a:prstClr val="white"/>
              </a:solidFill>
              <a:cs typeface="Arial" panose="020B0604020202020204" pitchFamily="34" charset="0"/>
            </a:endParaRPr>
          </a:p>
        </p:txBody>
      </p:sp>
      <p:sp>
        <p:nvSpPr>
          <p:cNvPr id="79875" name="Title 1">
            <a:extLst>
              <a:ext uri="{FF2B5EF4-FFF2-40B4-BE49-F238E27FC236}">
                <a16:creationId xmlns:a16="http://schemas.microsoft.com/office/drawing/2014/main" id="{3227325A-FB8D-48E8-BCE3-FA411C36237C}"/>
              </a:ext>
            </a:extLst>
          </p:cNvPr>
          <p:cNvSpPr>
            <a:spLocks noGrp="1"/>
          </p:cNvSpPr>
          <p:nvPr>
            <p:ph type="title"/>
          </p:nvPr>
        </p:nvSpPr>
        <p:spPr/>
        <p:txBody>
          <a:bodyPr/>
          <a:lstStyle/>
          <a:p>
            <a:r>
              <a:rPr lang="en-US" altLang="en-US"/>
              <a:t>Wheel-Resting Rear Lift</a:t>
            </a:r>
          </a:p>
        </p:txBody>
      </p:sp>
      <p:sp>
        <p:nvSpPr>
          <p:cNvPr id="79876" name="Content Placeholder 2">
            <a:extLst>
              <a:ext uri="{FF2B5EF4-FFF2-40B4-BE49-F238E27FC236}">
                <a16:creationId xmlns:a16="http://schemas.microsoft.com/office/drawing/2014/main" id="{178684C0-5E63-44FC-94A2-3AB604DC0136}"/>
              </a:ext>
            </a:extLst>
          </p:cNvPr>
          <p:cNvSpPr>
            <a:spLocks noGrp="1"/>
          </p:cNvSpPr>
          <p:nvPr>
            <p:ph idx="1"/>
          </p:nvPr>
        </p:nvSpPr>
        <p:spPr>
          <a:xfrm>
            <a:off x="1809750" y="1177926"/>
            <a:ext cx="3733800" cy="5680075"/>
          </a:xfrm>
        </p:spPr>
        <p:txBody>
          <a:bodyPr/>
          <a:lstStyle/>
          <a:p>
            <a:pPr eaLnBrk="1" hangingPunct="1">
              <a:spcBef>
                <a:spcPct val="0"/>
              </a:spcBef>
            </a:pPr>
            <a:r>
              <a:rPr lang="en-US" altLang="en-US" sz="1800"/>
              <a:t>Crib under both sides of vehicle. </a:t>
            </a:r>
          </a:p>
          <a:p>
            <a:pPr eaLnBrk="1" hangingPunct="1">
              <a:spcBef>
                <a:spcPct val="0"/>
              </a:spcBef>
            </a:pPr>
            <a:r>
              <a:rPr lang="en-US" altLang="en-US" sz="1800"/>
              <a:t>Tie down suspension. </a:t>
            </a:r>
          </a:p>
          <a:p>
            <a:pPr eaLnBrk="1" hangingPunct="1">
              <a:spcBef>
                <a:spcPct val="0"/>
              </a:spcBef>
            </a:pPr>
            <a:r>
              <a:rPr lang="en-US" altLang="en-US" sz="1800"/>
              <a:t>Check both front and rear wheels.</a:t>
            </a:r>
          </a:p>
          <a:p>
            <a:pPr eaLnBrk="1" hangingPunct="1">
              <a:spcBef>
                <a:spcPct val="0"/>
              </a:spcBef>
            </a:pPr>
            <a:r>
              <a:rPr lang="en-US" altLang="en-US" sz="1800"/>
              <a:t>Place two struts on opposite sides close to the rear roof posts at 40-70° angle. </a:t>
            </a:r>
          </a:p>
          <a:p>
            <a:pPr eaLnBrk="1" hangingPunct="1">
              <a:spcBef>
                <a:spcPct val="0"/>
              </a:spcBef>
            </a:pPr>
            <a:r>
              <a:rPr lang="en-US" altLang="en-US" sz="1800"/>
              <a:t>Connect the bases of the two struts with a ratchet strap and tighten.  </a:t>
            </a:r>
          </a:p>
          <a:p>
            <a:pPr eaLnBrk="1" hangingPunct="1">
              <a:spcBef>
                <a:spcPct val="0"/>
              </a:spcBef>
            </a:pPr>
            <a:r>
              <a:rPr lang="en-US" altLang="en-US" sz="1800"/>
              <a:t>Loosely attach sway straps from the strut bases to the undercarriage of the vehicle forming triangles.  Ensure there are multiple wraps on the bale and the ratchet is in the locked position.  </a:t>
            </a:r>
          </a:p>
          <a:p>
            <a:pPr eaLnBrk="1" hangingPunct="1">
              <a:spcBef>
                <a:spcPct val="0"/>
              </a:spcBef>
            </a:pPr>
            <a:r>
              <a:rPr lang="en-US" altLang="en-US" sz="1800"/>
              <a:t>To lift, operate both jacks at the same time.  Lift an inch, crib an inch.  Tighten straps when lift is complete.</a:t>
            </a:r>
          </a:p>
        </p:txBody>
      </p:sp>
      <p:pic>
        <p:nvPicPr>
          <p:cNvPr id="79877" name="Picture 2">
            <a:extLst>
              <a:ext uri="{FF2B5EF4-FFF2-40B4-BE49-F238E27FC236}">
                <a16:creationId xmlns:a16="http://schemas.microsoft.com/office/drawing/2014/main" id="{A8B8805A-0827-4667-8B28-E58D3B7B1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93" b="16797"/>
          <a:stretch>
            <a:fillRect/>
          </a:stretch>
        </p:blipFill>
        <p:spPr bwMode="auto">
          <a:xfrm>
            <a:off x="5715001" y="3505200"/>
            <a:ext cx="47275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5">
            <a:extLst>
              <a:ext uri="{FF2B5EF4-FFF2-40B4-BE49-F238E27FC236}">
                <a16:creationId xmlns:a16="http://schemas.microsoft.com/office/drawing/2014/main" id="{CBA69923-183B-4158-8EAE-F055A69C4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576" b="13757"/>
          <a:stretch>
            <a:fillRect/>
          </a:stretch>
        </p:blipFill>
        <p:spPr bwMode="auto">
          <a:xfrm>
            <a:off x="5715000" y="1219200"/>
            <a:ext cx="4732338"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Content Placeholder 2">
            <a:extLst>
              <a:ext uri="{FF2B5EF4-FFF2-40B4-BE49-F238E27FC236}">
                <a16:creationId xmlns:a16="http://schemas.microsoft.com/office/drawing/2014/main" id="{C6399D8C-EC40-41AB-9D08-596B5A788A0F}"/>
              </a:ext>
            </a:extLst>
          </p:cNvPr>
          <p:cNvSpPr txBox="1">
            <a:spLocks/>
          </p:cNvSpPr>
          <p:nvPr/>
        </p:nvSpPr>
        <p:spPr bwMode="auto">
          <a:xfrm>
            <a:off x="5811838" y="6248400"/>
            <a:ext cx="4533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600">
                <a:solidFill>
                  <a:prstClr val="white"/>
                </a:solidFill>
                <a:cs typeface="Arial" panose="020B0604020202020204" pitchFamily="34" charset="0"/>
              </a:rPr>
              <a:t>If patient interferes with a base-to-base strap, stake base of each strut</a:t>
            </a:r>
          </a:p>
        </p:txBody>
      </p:sp>
      <p:pic>
        <p:nvPicPr>
          <p:cNvPr id="9" name="Picture 2">
            <a:extLst>
              <a:ext uri="{FF2B5EF4-FFF2-40B4-BE49-F238E27FC236}">
                <a16:creationId xmlns:a16="http://schemas.microsoft.com/office/drawing/2014/main" id="{8CFCE01E-D288-4985-BDA8-7926584B42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7">
            <a:extLst>
              <a:ext uri="{FF2B5EF4-FFF2-40B4-BE49-F238E27FC236}">
                <a16:creationId xmlns:a16="http://schemas.microsoft.com/office/drawing/2014/main" id="{AF4437B7-228A-4426-B1D0-C0EF54DB86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26" y="2379664"/>
            <a:ext cx="5222875"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itle 1">
            <a:extLst>
              <a:ext uri="{FF2B5EF4-FFF2-40B4-BE49-F238E27FC236}">
                <a16:creationId xmlns:a16="http://schemas.microsoft.com/office/drawing/2014/main" id="{87AA53F2-A09B-4816-B29D-9F2451B27486}"/>
              </a:ext>
            </a:extLst>
          </p:cNvPr>
          <p:cNvSpPr>
            <a:spLocks noGrp="1"/>
          </p:cNvSpPr>
          <p:nvPr>
            <p:ph type="title"/>
          </p:nvPr>
        </p:nvSpPr>
        <p:spPr/>
        <p:txBody>
          <a:bodyPr/>
          <a:lstStyle/>
          <a:p>
            <a:r>
              <a:rPr lang="en-US" altLang="en-US"/>
              <a:t>Alternative Wheel-Resting Rear Lift</a:t>
            </a:r>
          </a:p>
        </p:txBody>
      </p:sp>
      <p:sp>
        <p:nvSpPr>
          <p:cNvPr id="4" name="Content Placeholder 3">
            <a:extLst>
              <a:ext uri="{FF2B5EF4-FFF2-40B4-BE49-F238E27FC236}">
                <a16:creationId xmlns:a16="http://schemas.microsoft.com/office/drawing/2014/main" id="{042FBE72-C4CB-46F6-9907-AD1D8FB5EA0F}"/>
              </a:ext>
            </a:extLst>
          </p:cNvPr>
          <p:cNvSpPr>
            <a:spLocks noGrp="1"/>
          </p:cNvSpPr>
          <p:nvPr>
            <p:ph idx="1"/>
          </p:nvPr>
        </p:nvSpPr>
        <p:spPr>
          <a:xfrm>
            <a:off x="6978650" y="1600201"/>
            <a:ext cx="3689350" cy="4525963"/>
          </a:xfrm>
        </p:spPr>
        <p:txBody>
          <a:bodyPr/>
          <a:lstStyle/>
          <a:p>
            <a:pPr marL="0" indent="0">
              <a:buNone/>
              <a:defRPr/>
            </a:pPr>
            <a:r>
              <a:rPr lang="en-US" sz="2200" dirty="0"/>
              <a:t>Alternate Setups:</a:t>
            </a:r>
          </a:p>
          <a:p>
            <a:pPr marL="514350" indent="-514350">
              <a:buFont typeface="+mj-lt"/>
              <a:buAutoNum type="arabicPeriod"/>
              <a:defRPr/>
            </a:pPr>
            <a:r>
              <a:rPr lang="en-US" sz="2200" dirty="0"/>
              <a:t>Substitute Stakes for Base-To-Base Strap</a:t>
            </a:r>
          </a:p>
          <a:p>
            <a:pPr lvl="1">
              <a:buFont typeface="Arial" charset="0"/>
              <a:buChar char="–"/>
              <a:defRPr/>
            </a:pPr>
            <a:r>
              <a:rPr lang="en-US" sz="2200" dirty="0"/>
              <a:t>This replaces the base-to-base strap by connecting the struts through the ground</a:t>
            </a:r>
          </a:p>
          <a:p>
            <a:pPr marL="457200" indent="-457200">
              <a:buFont typeface="+mj-lt"/>
              <a:buAutoNum type="arabicPeriod"/>
              <a:defRPr/>
            </a:pPr>
            <a:r>
              <a:rPr lang="en-US" sz="2200" dirty="0"/>
              <a:t>No Roof Rail (Convertible)</a:t>
            </a:r>
          </a:p>
          <a:p>
            <a:pPr lvl="1">
              <a:buFont typeface="Arial" charset="0"/>
              <a:buChar char="–"/>
              <a:defRPr/>
            </a:pPr>
            <a:r>
              <a:rPr lang="en-US" sz="2200" dirty="0"/>
              <a:t>Use the “Chain to Near Side” technique.</a:t>
            </a:r>
          </a:p>
          <a:p>
            <a:pPr lvl="1">
              <a:buFont typeface="Arial" charset="0"/>
              <a:buChar char="–"/>
              <a:defRPr/>
            </a:pPr>
            <a:r>
              <a:rPr lang="en-US" sz="2200" dirty="0"/>
              <a:t>Use the Darlington Lift technique.</a:t>
            </a:r>
          </a:p>
        </p:txBody>
      </p:sp>
      <p:pic>
        <p:nvPicPr>
          <p:cNvPr id="6" name="Picture 2">
            <a:extLst>
              <a:ext uri="{FF2B5EF4-FFF2-40B4-BE49-F238E27FC236}">
                <a16:creationId xmlns:a16="http://schemas.microsoft.com/office/drawing/2014/main" id="{F28C69BE-887E-44FD-B333-6F066DBA3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D1256EA4-148E-4E10-98F7-B388C529B7E9}"/>
              </a:ext>
            </a:extLst>
          </p:cNvPr>
          <p:cNvSpPr>
            <a:spLocks noGrp="1"/>
          </p:cNvSpPr>
          <p:nvPr>
            <p:ph type="title"/>
          </p:nvPr>
        </p:nvSpPr>
        <p:spPr>
          <a:xfrm>
            <a:off x="1981200" y="76200"/>
            <a:ext cx="8229600" cy="1143000"/>
          </a:xfrm>
        </p:spPr>
        <p:txBody>
          <a:bodyPr/>
          <a:lstStyle/>
          <a:p>
            <a:r>
              <a:rPr lang="en-US" altLang="en-US"/>
              <a:t>Side-Resting Front Lift</a:t>
            </a:r>
          </a:p>
        </p:txBody>
      </p:sp>
      <p:sp>
        <p:nvSpPr>
          <p:cNvPr id="2" name="Rectangle 1">
            <a:extLst>
              <a:ext uri="{FF2B5EF4-FFF2-40B4-BE49-F238E27FC236}">
                <a16:creationId xmlns:a16="http://schemas.microsoft.com/office/drawing/2014/main" id="{02F08790-6CF6-4D01-8FE0-CE0463C60E0D}"/>
              </a:ext>
            </a:extLst>
          </p:cNvPr>
          <p:cNvSpPr/>
          <p:nvPr/>
        </p:nvSpPr>
        <p:spPr>
          <a:xfrm>
            <a:off x="1524000" y="5943600"/>
            <a:ext cx="4724400" cy="954088"/>
          </a:xfrm>
          <a:prstGeom prst="rect">
            <a:avLst/>
          </a:prstGeom>
        </p:spPr>
        <p:txBody>
          <a:bodyPr>
            <a:spAutoFit/>
          </a:bodyPr>
          <a:lstStyle/>
          <a:p>
            <a:pPr algn="ctr" fontAlgn="base">
              <a:spcBef>
                <a:spcPct val="0"/>
              </a:spcBef>
              <a:spcAft>
                <a:spcPct val="0"/>
              </a:spcAft>
              <a:defRPr/>
            </a:pPr>
            <a:r>
              <a:rPr lang="en-US" altLang="en-US" sz="1400" b="1" dirty="0">
                <a:solidFill>
                  <a:prstClr val="white"/>
                </a:solidFill>
                <a:latin typeface="Calibri" panose="020F0502020204030204"/>
                <a:cs typeface="Arial" charset="0"/>
              </a:rPr>
              <a:t>Caution:  </a:t>
            </a:r>
            <a:r>
              <a:rPr lang="en-US" altLang="en-US" sz="1400" dirty="0">
                <a:solidFill>
                  <a:prstClr val="white"/>
                </a:solidFill>
                <a:latin typeface="Calibri" panose="020F0502020204030204"/>
                <a:cs typeface="Arial" charset="0"/>
              </a:rPr>
              <a:t>In this scenario, we are lifting using triangles. Keep straps at ground level and only use for short lift.  If higher lift is desired, transition to alternate setup after clearance is created beneath vehicle. </a:t>
            </a:r>
          </a:p>
        </p:txBody>
      </p:sp>
      <p:pic>
        <p:nvPicPr>
          <p:cNvPr id="81924" name="Picture 3">
            <a:extLst>
              <a:ext uri="{FF2B5EF4-FFF2-40B4-BE49-F238E27FC236}">
                <a16:creationId xmlns:a16="http://schemas.microsoft.com/office/drawing/2014/main" id="{734CE5C5-F9DE-46AE-8B5D-98B749B5E4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219200"/>
            <a:ext cx="4114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5">
            <a:extLst>
              <a:ext uri="{FF2B5EF4-FFF2-40B4-BE49-F238E27FC236}">
                <a16:creationId xmlns:a16="http://schemas.microsoft.com/office/drawing/2014/main" id="{0E002A97-1EC5-437D-8F2E-295B9A3C14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038600"/>
            <a:ext cx="4114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Content Placeholder 2">
            <a:extLst>
              <a:ext uri="{FF2B5EF4-FFF2-40B4-BE49-F238E27FC236}">
                <a16:creationId xmlns:a16="http://schemas.microsoft.com/office/drawing/2014/main" id="{9C8279AB-6D1D-481F-B08A-7ACF9439E48B}"/>
              </a:ext>
            </a:extLst>
          </p:cNvPr>
          <p:cNvSpPr txBox="1">
            <a:spLocks/>
          </p:cNvSpPr>
          <p:nvPr/>
        </p:nvSpPr>
        <p:spPr bwMode="auto">
          <a:xfrm>
            <a:off x="1600200" y="914400"/>
            <a:ext cx="4495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pPr>
            <a:r>
              <a:rPr lang="en-US" altLang="en-US" sz="2000">
                <a:solidFill>
                  <a:prstClr val="white"/>
                </a:solidFill>
                <a:cs typeface="Arial" panose="020B0604020202020204" pitchFamily="34" charset="0"/>
              </a:rPr>
              <a:t>Crib under both sides of vehicle. Use at least 4 wedges (2 on front, 2 on back)</a:t>
            </a:r>
          </a:p>
          <a:p>
            <a:pPr fontAlgn="base">
              <a:spcBef>
                <a:spcPct val="0"/>
              </a:spcBef>
              <a:spcAft>
                <a:spcPct val="0"/>
              </a:spcAft>
            </a:pPr>
            <a:r>
              <a:rPr lang="en-US" altLang="en-US" sz="2000">
                <a:solidFill>
                  <a:prstClr val="white"/>
                </a:solidFill>
                <a:cs typeface="Arial" panose="020B0604020202020204" pitchFamily="34" charset="0"/>
              </a:rPr>
              <a:t>Place strut at A post in the corner of windshield.  </a:t>
            </a:r>
          </a:p>
          <a:p>
            <a:pPr fontAlgn="base">
              <a:spcBef>
                <a:spcPct val="0"/>
              </a:spcBef>
              <a:spcAft>
                <a:spcPct val="0"/>
              </a:spcAft>
            </a:pPr>
            <a:r>
              <a:rPr lang="en-US" altLang="en-US" sz="2000">
                <a:solidFill>
                  <a:prstClr val="white"/>
                </a:solidFill>
                <a:cs typeface="Arial" panose="020B0604020202020204" pitchFamily="34" charset="0"/>
              </a:rPr>
              <a:t>Connect J-Hook to the lower A post to create a base restraint.  </a:t>
            </a:r>
          </a:p>
          <a:p>
            <a:pPr fontAlgn="base">
              <a:spcBef>
                <a:spcPct val="0"/>
              </a:spcBef>
              <a:spcAft>
                <a:spcPct val="0"/>
              </a:spcAft>
            </a:pPr>
            <a:r>
              <a:rPr lang="en-US" altLang="en-US" sz="2000">
                <a:solidFill>
                  <a:prstClr val="white"/>
                </a:solidFill>
                <a:cs typeface="Arial" panose="020B0604020202020204" pitchFamily="34" charset="0"/>
              </a:rPr>
              <a:t>Place second strut at the underside of the vehicle, opposite the first strut.</a:t>
            </a:r>
          </a:p>
          <a:p>
            <a:pPr fontAlgn="base">
              <a:spcBef>
                <a:spcPct val="0"/>
              </a:spcBef>
              <a:spcAft>
                <a:spcPct val="0"/>
              </a:spcAft>
            </a:pPr>
            <a:r>
              <a:rPr lang="en-US" altLang="en-US" sz="2000">
                <a:solidFill>
                  <a:prstClr val="white"/>
                </a:solidFill>
                <a:cs typeface="Arial" panose="020B0604020202020204" pitchFamily="34" charset="0"/>
              </a:rPr>
              <a:t>Engage the strut head with the frame or structurally sound area</a:t>
            </a:r>
          </a:p>
          <a:p>
            <a:pPr fontAlgn="base">
              <a:spcBef>
                <a:spcPct val="0"/>
              </a:spcBef>
              <a:spcAft>
                <a:spcPct val="0"/>
              </a:spcAft>
            </a:pPr>
            <a:r>
              <a:rPr lang="en-US" altLang="en-US" sz="2000">
                <a:solidFill>
                  <a:prstClr val="white"/>
                </a:solidFill>
                <a:cs typeface="Arial" panose="020B0604020202020204" pitchFamily="34" charset="0"/>
              </a:rPr>
              <a:t>Pull the chain to rear wheel assembly, remove slack and reconnect the chain using cluster</a:t>
            </a:r>
          </a:p>
          <a:p>
            <a:pPr fontAlgn="base">
              <a:spcBef>
                <a:spcPct val="0"/>
              </a:spcBef>
              <a:spcAft>
                <a:spcPct val="0"/>
              </a:spcAft>
            </a:pPr>
            <a:r>
              <a:rPr lang="en-US" altLang="en-US" sz="2000">
                <a:solidFill>
                  <a:prstClr val="white"/>
                </a:solidFill>
                <a:cs typeface="Arial" panose="020B0604020202020204" pitchFamily="34" charset="0"/>
              </a:rPr>
              <a:t>To lift, operate jacks at the same time.  Lift an inch, crib an inch.</a:t>
            </a:r>
          </a:p>
        </p:txBody>
      </p:sp>
      <p:pic>
        <p:nvPicPr>
          <p:cNvPr id="8" name="Picture 2">
            <a:extLst>
              <a:ext uri="{FF2B5EF4-FFF2-40B4-BE49-F238E27FC236}">
                <a16:creationId xmlns:a16="http://schemas.microsoft.com/office/drawing/2014/main" id="{9EA2A66E-366D-413C-ACF3-2A4A38D8A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4945D03C-0971-4E7B-89C7-6F0D4EC1069A}"/>
              </a:ext>
            </a:extLst>
          </p:cNvPr>
          <p:cNvSpPr>
            <a:spLocks noGrp="1"/>
          </p:cNvSpPr>
          <p:nvPr>
            <p:ph type="title"/>
          </p:nvPr>
        </p:nvSpPr>
        <p:spPr>
          <a:xfrm>
            <a:off x="1981200" y="0"/>
            <a:ext cx="8229600" cy="1143000"/>
          </a:xfrm>
        </p:spPr>
        <p:txBody>
          <a:bodyPr/>
          <a:lstStyle/>
          <a:p>
            <a:r>
              <a:rPr lang="en-US" altLang="en-US"/>
              <a:t>Alternative Side-Resting Lifts</a:t>
            </a:r>
          </a:p>
        </p:txBody>
      </p:sp>
      <p:sp>
        <p:nvSpPr>
          <p:cNvPr id="3" name="Content Placeholder 2">
            <a:extLst>
              <a:ext uri="{FF2B5EF4-FFF2-40B4-BE49-F238E27FC236}">
                <a16:creationId xmlns:a16="http://schemas.microsoft.com/office/drawing/2014/main" id="{8A502BBE-754D-439A-8D17-BDCC86F735D3}"/>
              </a:ext>
            </a:extLst>
          </p:cNvPr>
          <p:cNvSpPr>
            <a:spLocks noGrp="1"/>
          </p:cNvSpPr>
          <p:nvPr>
            <p:ph idx="1"/>
          </p:nvPr>
        </p:nvSpPr>
        <p:spPr>
          <a:xfrm>
            <a:off x="2060576" y="990600"/>
            <a:ext cx="7921625" cy="5410200"/>
          </a:xfrm>
        </p:spPr>
        <p:txBody>
          <a:bodyPr/>
          <a:lstStyle/>
          <a:p>
            <a:pPr marL="514350" indent="-514350">
              <a:buFont typeface="+mj-lt"/>
              <a:buAutoNum type="arabicPeriod"/>
              <a:defRPr/>
            </a:pPr>
            <a:r>
              <a:rPr lang="en-US" sz="2400" dirty="0"/>
              <a:t>Rear-Lift</a:t>
            </a:r>
          </a:p>
          <a:p>
            <a:pPr marL="914400" lvl="1" indent="-514350">
              <a:buFont typeface="Arial" charset="0"/>
              <a:buChar char="–"/>
              <a:defRPr/>
            </a:pPr>
            <a:r>
              <a:rPr lang="en-US" sz="2200" dirty="0"/>
              <a:t>Back of the vehicle is lighter.  Disadvantage is the weakness of the C Post. </a:t>
            </a:r>
          </a:p>
          <a:p>
            <a:pPr marL="914400" lvl="1" indent="-514350">
              <a:buFont typeface="Arial" charset="0"/>
              <a:buChar char="–"/>
              <a:defRPr/>
            </a:pPr>
            <a:endParaRPr lang="en-US" sz="2200" dirty="0"/>
          </a:p>
          <a:p>
            <a:pPr marL="914400" lvl="1" indent="-514350">
              <a:buFont typeface="Arial" charset="0"/>
              <a:buChar char="–"/>
              <a:defRPr/>
            </a:pPr>
            <a:endParaRPr lang="en-US" sz="2200" dirty="0"/>
          </a:p>
          <a:p>
            <a:pPr marL="914400" lvl="1" indent="-514350">
              <a:buFont typeface="Arial" charset="0"/>
              <a:buChar char="–"/>
              <a:defRPr/>
            </a:pPr>
            <a:endParaRPr lang="en-US" sz="2200" dirty="0"/>
          </a:p>
          <a:p>
            <a:pPr marL="914400" lvl="1" indent="-514350">
              <a:buFont typeface="Arial" charset="0"/>
              <a:buChar char="–"/>
              <a:defRPr/>
            </a:pPr>
            <a:endParaRPr lang="en-US" sz="2200" dirty="0"/>
          </a:p>
          <a:p>
            <a:pPr marL="914400" lvl="1" indent="-514350">
              <a:buFont typeface="Arial" charset="0"/>
              <a:buChar char="–"/>
              <a:defRPr/>
            </a:pPr>
            <a:endParaRPr lang="en-US" sz="2200" dirty="0"/>
          </a:p>
          <a:p>
            <a:pPr marL="914400" lvl="1" indent="-514350">
              <a:buFont typeface="Arial" charset="0"/>
              <a:buChar char="–"/>
              <a:defRPr/>
            </a:pPr>
            <a:endParaRPr lang="en-US" sz="2200" dirty="0"/>
          </a:p>
          <a:p>
            <a:pPr marL="914400" lvl="1" indent="-514350">
              <a:buFont typeface="Arial" charset="0"/>
              <a:buChar char="–"/>
              <a:defRPr/>
            </a:pPr>
            <a:endParaRPr lang="en-US" sz="2200" dirty="0"/>
          </a:p>
          <a:p>
            <a:pPr marL="914400" lvl="1" indent="-514350">
              <a:buFont typeface="Arial" charset="0"/>
              <a:buChar char="–"/>
              <a:defRPr/>
            </a:pPr>
            <a:endParaRPr lang="en-US" sz="2200" dirty="0"/>
          </a:p>
          <a:p>
            <a:pPr marL="457200" indent="-457200">
              <a:buFont typeface="+mj-lt"/>
              <a:buAutoNum type="arabicPeriod"/>
              <a:defRPr/>
            </a:pPr>
            <a:r>
              <a:rPr lang="en-US" sz="2400" dirty="0"/>
              <a:t>Chain Wrap Around Hood or Rear</a:t>
            </a:r>
          </a:p>
          <a:p>
            <a:pPr marL="857250" lvl="1" indent="-457200">
              <a:buFont typeface="Arial" charset="0"/>
              <a:buChar char="–"/>
              <a:defRPr/>
            </a:pPr>
            <a:r>
              <a:rPr lang="en-US" sz="2200" dirty="0"/>
              <a:t>Wrap chain around hood or rear.  Lift from chain at side of vehicle.  Use opposing struts, one on each side.</a:t>
            </a:r>
          </a:p>
        </p:txBody>
      </p:sp>
      <p:pic>
        <p:nvPicPr>
          <p:cNvPr id="82948" name="Picture 5">
            <a:extLst>
              <a:ext uri="{FF2B5EF4-FFF2-40B4-BE49-F238E27FC236}">
                <a16:creationId xmlns:a16="http://schemas.microsoft.com/office/drawing/2014/main" id="{0D9B4506-4256-4842-9DAE-534FDDB90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295525"/>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7">
            <a:extLst>
              <a:ext uri="{FF2B5EF4-FFF2-40B4-BE49-F238E27FC236}">
                <a16:creationId xmlns:a16="http://schemas.microsoft.com/office/drawing/2014/main" id="{D842EACF-281D-4903-BFF7-3410D6C30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838" y="2273300"/>
            <a:ext cx="3979862"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1981C5FA-0E0C-426A-BED1-78385F6DF3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0CC26357-A818-4622-84C6-A1145A715CB2}"/>
              </a:ext>
            </a:extLst>
          </p:cNvPr>
          <p:cNvSpPr>
            <a:spLocks noGrp="1"/>
          </p:cNvSpPr>
          <p:nvPr>
            <p:ph type="title"/>
          </p:nvPr>
        </p:nvSpPr>
        <p:spPr>
          <a:xfrm>
            <a:off x="1981200" y="76200"/>
            <a:ext cx="8229600" cy="1143000"/>
          </a:xfrm>
        </p:spPr>
        <p:txBody>
          <a:bodyPr/>
          <a:lstStyle/>
          <a:p>
            <a:r>
              <a:rPr lang="en-US" altLang="en-US"/>
              <a:t>Roof-Resting Rear Lift</a:t>
            </a:r>
          </a:p>
        </p:txBody>
      </p:sp>
      <p:sp>
        <p:nvSpPr>
          <p:cNvPr id="83971" name="Content Placeholder 2">
            <a:extLst>
              <a:ext uri="{FF2B5EF4-FFF2-40B4-BE49-F238E27FC236}">
                <a16:creationId xmlns:a16="http://schemas.microsoft.com/office/drawing/2014/main" id="{E951ACBD-D41C-4DC9-BEDB-634B5E7DB670}"/>
              </a:ext>
            </a:extLst>
          </p:cNvPr>
          <p:cNvSpPr>
            <a:spLocks noGrp="1"/>
          </p:cNvSpPr>
          <p:nvPr>
            <p:ph idx="1"/>
          </p:nvPr>
        </p:nvSpPr>
        <p:spPr>
          <a:xfrm>
            <a:off x="1600200" y="990600"/>
            <a:ext cx="4800600" cy="5867400"/>
          </a:xfrm>
        </p:spPr>
        <p:txBody>
          <a:bodyPr/>
          <a:lstStyle/>
          <a:p>
            <a:r>
              <a:rPr lang="en-US" altLang="en-US" sz="1500"/>
              <a:t>Crib both sides of vehicle. Use tie lines as necessary to control all possible movement. Use a picket at each front corner to secure the vehicle if needed. </a:t>
            </a:r>
          </a:p>
          <a:p>
            <a:r>
              <a:rPr lang="en-US" altLang="en-US" sz="1500"/>
              <a:t>Wrap the chain around the vehicle near the rear of the trunk, removing slack and hooking the chain to itself at the high side of the vehicle.</a:t>
            </a:r>
          </a:p>
          <a:p>
            <a:r>
              <a:rPr lang="en-US" altLang="en-US" sz="1500"/>
              <a:t>To remove additional slack, slide the chain forward so the final position of the chain is tightly secure, centered between the wheel well and the rear of the trunk.</a:t>
            </a:r>
          </a:p>
          <a:p>
            <a:r>
              <a:rPr lang="en-US" altLang="en-US" sz="1500"/>
              <a:t>Place a strut on each side of the vehicle at the rear fender. Engage the end fittings with the chain wrap near the middle of the rear fender, as shown.</a:t>
            </a:r>
          </a:p>
          <a:p>
            <a:r>
              <a:rPr lang="en-US" altLang="en-US" sz="1500"/>
              <a:t>Connect the bases of the struts to each other with a ratchet strap; tighten to remove slack in chain.</a:t>
            </a:r>
          </a:p>
          <a:p>
            <a:r>
              <a:rPr lang="en-US" altLang="en-US" sz="1500"/>
              <a:t>Secure the chain from sliding off the vehicle by connecting a snap hook from a ratchet strap into a link of chain, </a:t>
            </a:r>
            <a:r>
              <a:rPr lang="en-US" altLang="en-US" sz="1500" u="sng"/>
              <a:t>below</a:t>
            </a:r>
            <a:r>
              <a:rPr lang="en-US" altLang="en-US" sz="1500"/>
              <a:t> the strut engagement. Run the strap around the rear wheel. Use cribbing to protect the strap from sharp objects or hot exhaust. Connect the strap to the chain around the opposite wheel.</a:t>
            </a:r>
          </a:p>
          <a:p>
            <a:r>
              <a:rPr lang="en-US" altLang="en-US" sz="1500"/>
              <a:t>To lift, operate jacks at the same time. To control sway, tighten the secondary straps as needed.  Lift an inch, crib an inch.</a:t>
            </a:r>
          </a:p>
        </p:txBody>
      </p:sp>
      <p:pic>
        <p:nvPicPr>
          <p:cNvPr id="83972" name="Picture 2">
            <a:extLst>
              <a:ext uri="{FF2B5EF4-FFF2-40B4-BE49-F238E27FC236}">
                <a16:creationId xmlns:a16="http://schemas.microsoft.com/office/drawing/2014/main" id="{AF087298-B9A1-4BC9-AFB2-55929CA83A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143000"/>
            <a:ext cx="4114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4">
            <a:extLst>
              <a:ext uri="{FF2B5EF4-FFF2-40B4-BE49-F238E27FC236}">
                <a16:creationId xmlns:a16="http://schemas.microsoft.com/office/drawing/2014/main" id="{3F76E7F3-6C4C-4B20-A3A0-A1FFEF473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014788"/>
            <a:ext cx="4114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BBB3F2DD-288A-496A-BEFF-ED35CA98A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a:extLst>
              <a:ext uri="{FF2B5EF4-FFF2-40B4-BE49-F238E27FC236}">
                <a16:creationId xmlns:a16="http://schemas.microsoft.com/office/drawing/2014/main" id="{EEF0C758-B113-47D0-93C8-E984974DA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922" b="5632"/>
          <a:stretch>
            <a:fillRect/>
          </a:stretch>
        </p:blipFill>
        <p:spPr bwMode="auto">
          <a:xfrm>
            <a:off x="5924550" y="3917950"/>
            <a:ext cx="45910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38470A8F-21C1-4FD3-98FA-176CD56357E6}"/>
              </a:ext>
            </a:extLst>
          </p:cNvPr>
          <p:cNvSpPr>
            <a:spLocks noGrp="1"/>
          </p:cNvSpPr>
          <p:nvPr>
            <p:ph type="title"/>
          </p:nvPr>
        </p:nvSpPr>
        <p:spPr>
          <a:xfrm>
            <a:off x="1981200" y="76200"/>
            <a:ext cx="8229600" cy="1143000"/>
          </a:xfrm>
        </p:spPr>
        <p:txBody>
          <a:bodyPr/>
          <a:lstStyle/>
          <a:p>
            <a:r>
              <a:rPr lang="en-US" altLang="en-US" sz="3200"/>
              <a:t>Alternative Roof-Resting Rear Lift</a:t>
            </a:r>
          </a:p>
        </p:txBody>
      </p:sp>
      <p:sp>
        <p:nvSpPr>
          <p:cNvPr id="3" name="Content Placeholder 2">
            <a:extLst>
              <a:ext uri="{FF2B5EF4-FFF2-40B4-BE49-F238E27FC236}">
                <a16:creationId xmlns:a16="http://schemas.microsoft.com/office/drawing/2014/main" id="{4834E67D-3C81-4E94-8D1A-B2FD5255C374}"/>
              </a:ext>
            </a:extLst>
          </p:cNvPr>
          <p:cNvSpPr>
            <a:spLocks noGrp="1"/>
          </p:cNvSpPr>
          <p:nvPr>
            <p:ph idx="1"/>
          </p:nvPr>
        </p:nvSpPr>
        <p:spPr>
          <a:xfrm>
            <a:off x="1981200" y="1189038"/>
            <a:ext cx="3886200" cy="4525962"/>
          </a:xfrm>
        </p:spPr>
        <p:txBody>
          <a:bodyPr/>
          <a:lstStyle/>
          <a:p>
            <a:pPr marL="0" indent="0">
              <a:buNone/>
              <a:defRPr/>
            </a:pPr>
            <a:r>
              <a:rPr lang="en-US" sz="2400" dirty="0"/>
              <a:t>Alternative Setup:</a:t>
            </a:r>
          </a:p>
          <a:p>
            <a:pPr>
              <a:defRPr/>
            </a:pPr>
            <a:r>
              <a:rPr lang="en-US" sz="2000" dirty="0"/>
              <a:t>3-Point Rear Lift</a:t>
            </a:r>
          </a:p>
          <a:p>
            <a:pPr marL="685800" lvl="1">
              <a:defRPr/>
            </a:pPr>
            <a:r>
              <a:rPr lang="en-US" sz="1800" dirty="0"/>
              <a:t>Use a 3</a:t>
            </a:r>
            <a:r>
              <a:rPr lang="en-US" sz="1800" baseline="30000" dirty="0"/>
              <a:t>rd</a:t>
            </a:r>
            <a:r>
              <a:rPr lang="en-US" sz="1800" dirty="0"/>
              <a:t> strut at the rear of the vehicle.  Attach 2 straps from the base of the 3</a:t>
            </a:r>
            <a:r>
              <a:rPr lang="en-US" sz="1800" baseline="30000" dirty="0"/>
              <a:t>rd</a:t>
            </a:r>
            <a:r>
              <a:rPr lang="en-US" sz="1800" dirty="0"/>
              <a:t> strut to the bases of the first 2.  One strap from each base of the original 2 to a forward point of the vehicle.  </a:t>
            </a:r>
          </a:p>
          <a:p>
            <a:pPr marL="914400" lvl="1" indent="-514350">
              <a:buFont typeface="Arial" charset="0"/>
              <a:buChar char="–"/>
              <a:defRPr/>
            </a:pPr>
            <a:endParaRPr lang="en-US" sz="1800" dirty="0"/>
          </a:p>
          <a:p>
            <a:pPr marL="914400" lvl="1" indent="-514350">
              <a:buFont typeface="Arial" charset="0"/>
              <a:buChar char="–"/>
              <a:defRPr/>
            </a:pPr>
            <a:endParaRPr lang="en-US" sz="1800" dirty="0"/>
          </a:p>
          <a:p>
            <a:pPr>
              <a:defRPr/>
            </a:pPr>
            <a:r>
              <a:rPr lang="en-US" sz="2000" dirty="0"/>
              <a:t>Improved 2-Point Rear Lift</a:t>
            </a:r>
          </a:p>
          <a:p>
            <a:pPr marL="685800" lvl="1">
              <a:defRPr/>
            </a:pPr>
            <a:r>
              <a:rPr lang="en-US" sz="1800" dirty="0"/>
              <a:t>With struts leaning slightly toward the front of the car, attach their bases to forward points of the vehicle and lift.  </a:t>
            </a:r>
          </a:p>
        </p:txBody>
      </p:sp>
      <p:pic>
        <p:nvPicPr>
          <p:cNvPr id="84997" name="Picture 7">
            <a:extLst>
              <a:ext uri="{FF2B5EF4-FFF2-40B4-BE49-F238E27FC236}">
                <a16:creationId xmlns:a16="http://schemas.microsoft.com/office/drawing/2014/main" id="{A552BBD9-71C1-4D3D-9E2A-71F3708F8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975" y="97155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76D65D4C-4312-4BBF-8335-A5127B04F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4CB63D44-BC8C-469C-A4AB-54AD6E4CB594}"/>
              </a:ext>
            </a:extLst>
          </p:cNvPr>
          <p:cNvSpPr>
            <a:spLocks noGrp="1"/>
          </p:cNvSpPr>
          <p:nvPr>
            <p:ph type="title"/>
          </p:nvPr>
        </p:nvSpPr>
        <p:spPr>
          <a:xfrm>
            <a:off x="1981200" y="76200"/>
            <a:ext cx="8229600" cy="1143000"/>
          </a:xfrm>
        </p:spPr>
        <p:txBody>
          <a:bodyPr/>
          <a:lstStyle/>
          <a:p>
            <a:r>
              <a:rPr lang="en-US" altLang="en-US"/>
              <a:t>Warning:  DO </a:t>
            </a:r>
            <a:r>
              <a:rPr lang="en-US" altLang="en-US" b="1"/>
              <a:t>NOT</a:t>
            </a:r>
            <a:r>
              <a:rPr lang="en-US" altLang="en-US"/>
              <a:t> Side-Load Struts</a:t>
            </a:r>
          </a:p>
        </p:txBody>
      </p:sp>
      <p:sp>
        <p:nvSpPr>
          <p:cNvPr id="11" name="TextBox 10">
            <a:extLst>
              <a:ext uri="{FF2B5EF4-FFF2-40B4-BE49-F238E27FC236}">
                <a16:creationId xmlns:a16="http://schemas.microsoft.com/office/drawing/2014/main" id="{4B8927FF-BA77-4729-BACF-621DEE0A0FC2}"/>
              </a:ext>
            </a:extLst>
          </p:cNvPr>
          <p:cNvSpPr txBox="1"/>
          <p:nvPr/>
        </p:nvSpPr>
        <p:spPr>
          <a:xfrm>
            <a:off x="1563688" y="1831975"/>
            <a:ext cx="4868862" cy="3170238"/>
          </a:xfrm>
          <a:prstGeom prst="rect">
            <a:avLst/>
          </a:prstGeom>
          <a:noFill/>
        </p:spPr>
        <p:txBody>
          <a:bodyPr>
            <a:spAutoFit/>
          </a:bodyPr>
          <a:lstStyle/>
          <a:p>
            <a:pPr marL="285750" indent="-285750" eaLnBrk="0" fontAlgn="base" hangingPunct="0">
              <a:spcBef>
                <a:spcPct val="0"/>
              </a:spcBef>
              <a:spcAft>
                <a:spcPct val="0"/>
              </a:spcAft>
              <a:buFont typeface="Arial" panose="020B0604020202020204" pitchFamily="34" charset="0"/>
              <a:buChar char="•"/>
              <a:defRPr/>
            </a:pPr>
            <a:r>
              <a:rPr lang="en-US" sz="2000" dirty="0">
                <a:solidFill>
                  <a:prstClr val="white"/>
                </a:solidFill>
                <a:latin typeface="Calibri" panose="020F0502020204030204"/>
                <a:cs typeface="Arial" panose="020B0604020202020204" pitchFamily="34" charset="0"/>
              </a:rPr>
              <a:t>Certainly a strut will have some strength as a beam, however, we do not test or characterize a strut with regards to transverse loads. There are far too many variables involved to adequately determine the load. </a:t>
            </a:r>
          </a:p>
          <a:p>
            <a:pPr marL="285750" indent="-285750" eaLnBrk="0" fontAlgn="base" hangingPunct="0">
              <a:spcBef>
                <a:spcPct val="0"/>
              </a:spcBef>
              <a:spcAft>
                <a:spcPct val="0"/>
              </a:spcAft>
              <a:buFont typeface="Arial" panose="020B0604020202020204" pitchFamily="34" charset="0"/>
              <a:buChar char="•"/>
              <a:defRPr/>
            </a:pPr>
            <a:r>
              <a:rPr lang="en-US" sz="2000" dirty="0">
                <a:solidFill>
                  <a:prstClr val="white"/>
                </a:solidFill>
                <a:latin typeface="Calibri" panose="020F0502020204030204"/>
                <a:cs typeface="Arial" panose="020B0604020202020204" pitchFamily="34" charset="0"/>
              </a:rPr>
              <a:t>RQJ strut working load limits refer to column load capacity. </a:t>
            </a:r>
          </a:p>
          <a:p>
            <a:pPr marL="285750" indent="-285750" eaLnBrk="0" fontAlgn="base" hangingPunct="0">
              <a:spcBef>
                <a:spcPct val="0"/>
              </a:spcBef>
              <a:spcAft>
                <a:spcPct val="0"/>
              </a:spcAft>
              <a:buFont typeface="Arial" panose="020B0604020202020204" pitchFamily="34" charset="0"/>
              <a:buChar char="•"/>
              <a:defRPr/>
            </a:pPr>
            <a:r>
              <a:rPr lang="en-US" sz="2000" dirty="0">
                <a:solidFill>
                  <a:prstClr val="white"/>
                </a:solidFill>
                <a:latin typeface="Calibri" panose="020F0502020204030204"/>
                <a:cs typeface="Arial" panose="020B0604020202020204" pitchFamily="34" charset="0"/>
              </a:rPr>
              <a:t>Side-loading your strut will cause damage to your equipment or lead to injury.</a:t>
            </a:r>
          </a:p>
        </p:txBody>
      </p:sp>
      <p:pic>
        <p:nvPicPr>
          <p:cNvPr id="12292" name="Picture 4" descr="Related image">
            <a:extLst>
              <a:ext uri="{FF2B5EF4-FFF2-40B4-BE49-F238E27FC236}">
                <a16:creationId xmlns:a16="http://schemas.microsoft.com/office/drawing/2014/main" id="{305FDACC-1943-495F-ADE5-0EE5407854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1975" y="5272089"/>
            <a:ext cx="13208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8DC588FF-6E2F-4EC1-8632-4228DF84D706}"/>
              </a:ext>
            </a:extLst>
          </p:cNvPr>
          <p:cNvSpPr txBox="1"/>
          <p:nvPr/>
        </p:nvSpPr>
        <p:spPr>
          <a:xfrm>
            <a:off x="1563688" y="1208088"/>
            <a:ext cx="8723312" cy="1016000"/>
          </a:xfrm>
          <a:prstGeom prst="rect">
            <a:avLst/>
          </a:prstGeom>
          <a:noFill/>
        </p:spPr>
        <p:txBody>
          <a:bodyPr>
            <a:spAutoFit/>
          </a:bodyPr>
          <a:lstStyle/>
          <a:p>
            <a:pPr marL="285750" indent="-285750" eaLnBrk="0" fontAlgn="base" hangingPunct="0">
              <a:spcBef>
                <a:spcPct val="0"/>
              </a:spcBef>
              <a:spcAft>
                <a:spcPct val="0"/>
              </a:spcAft>
              <a:buFont typeface="Arial" panose="020B0604020202020204" pitchFamily="34" charset="0"/>
              <a:buChar char="•"/>
              <a:defRPr/>
            </a:pPr>
            <a:r>
              <a:rPr lang="en-US" sz="2000" dirty="0">
                <a:solidFill>
                  <a:prstClr val="white"/>
                </a:solidFill>
                <a:latin typeface="Calibri" panose="020F0502020204030204"/>
                <a:cs typeface="Arial" panose="020B0604020202020204" pitchFamily="34" charset="0"/>
              </a:rPr>
              <a:t>We refer to beam loading a strut as side-loading. There should </a:t>
            </a:r>
            <a:r>
              <a:rPr lang="en-US" sz="2000" u="sng" dirty="0">
                <a:solidFill>
                  <a:prstClr val="white"/>
                </a:solidFill>
                <a:latin typeface="Calibri" panose="020F0502020204030204"/>
                <a:cs typeface="Arial" panose="020B0604020202020204" pitchFamily="34" charset="0"/>
              </a:rPr>
              <a:t>always</a:t>
            </a:r>
            <a:r>
              <a:rPr lang="en-US" sz="2000" dirty="0">
                <a:solidFill>
                  <a:prstClr val="white"/>
                </a:solidFill>
                <a:latin typeface="Calibri" panose="020F0502020204030204"/>
                <a:cs typeface="Arial" panose="020B0604020202020204" pitchFamily="34" charset="0"/>
              </a:rPr>
              <a:t> be space between the strut and the object you’re stabilizing or lifting.  </a:t>
            </a:r>
          </a:p>
          <a:p>
            <a:pPr eaLnBrk="0" fontAlgn="base" hangingPunct="0">
              <a:spcBef>
                <a:spcPct val="0"/>
              </a:spcBef>
              <a:spcAft>
                <a:spcPct val="0"/>
              </a:spcAft>
              <a:defRPr/>
            </a:pPr>
            <a:endParaRPr lang="en-US" sz="2000" dirty="0">
              <a:solidFill>
                <a:prstClr val="white"/>
              </a:solidFill>
              <a:latin typeface="Calibri" panose="020F0502020204030204"/>
              <a:cs typeface="Arial" panose="020B0604020202020204" pitchFamily="34" charset="0"/>
            </a:endParaRPr>
          </a:p>
        </p:txBody>
      </p:sp>
      <p:pic>
        <p:nvPicPr>
          <p:cNvPr id="12294" name="Content Placeholder 3">
            <a:extLst>
              <a:ext uri="{FF2B5EF4-FFF2-40B4-BE49-F238E27FC236}">
                <a16:creationId xmlns:a16="http://schemas.microsoft.com/office/drawing/2014/main" id="{640B7CAE-4039-412D-80CD-D2B5C93A664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7477" t="1573" r="16214"/>
          <a:stretch>
            <a:fillRect/>
          </a:stretch>
        </p:blipFill>
        <p:spPr>
          <a:xfrm>
            <a:off x="6432550" y="1960564"/>
            <a:ext cx="4006850" cy="4668837"/>
          </a:xfrm>
        </p:spPr>
      </p:pic>
      <p:sp>
        <p:nvSpPr>
          <p:cNvPr id="31" name="Arrow: Left 30">
            <a:extLst>
              <a:ext uri="{FF2B5EF4-FFF2-40B4-BE49-F238E27FC236}">
                <a16:creationId xmlns:a16="http://schemas.microsoft.com/office/drawing/2014/main" id="{59DC834F-786A-44D0-948B-61E77A34F854}"/>
              </a:ext>
            </a:extLst>
          </p:cNvPr>
          <p:cNvSpPr/>
          <p:nvPr/>
        </p:nvSpPr>
        <p:spPr>
          <a:xfrm rot="9963973" flipV="1">
            <a:off x="4202113" y="5181601"/>
            <a:ext cx="3624262" cy="214313"/>
          </a:xfrm>
          <a:prstGeom prst="leftArrow">
            <a:avLst/>
          </a:prstGeom>
          <a:solidFill>
            <a:srgbClr val="01FF02"/>
          </a:solidFill>
          <a:ln>
            <a:solidFill>
              <a:srgbClr val="01FF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pic>
        <p:nvPicPr>
          <p:cNvPr id="9" name="Picture 2">
            <a:extLst>
              <a:ext uri="{FF2B5EF4-FFF2-40B4-BE49-F238E27FC236}">
                <a16:creationId xmlns:a16="http://schemas.microsoft.com/office/drawing/2014/main" id="{36FF01A7-F2DE-420B-BEC8-CAE8ED12B4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79800EEE-FC40-4FDE-A8E7-6CC8DB355505}"/>
              </a:ext>
            </a:extLst>
          </p:cNvPr>
          <p:cNvSpPr>
            <a:spLocks noGrp="1"/>
          </p:cNvSpPr>
          <p:nvPr>
            <p:ph type="title"/>
          </p:nvPr>
        </p:nvSpPr>
        <p:spPr/>
        <p:txBody>
          <a:bodyPr/>
          <a:lstStyle/>
          <a:p>
            <a:r>
              <a:rPr lang="en-US" altLang="en-US"/>
              <a:t>Alternative Roof-Resting Rear Lift</a:t>
            </a:r>
          </a:p>
        </p:txBody>
      </p:sp>
      <p:sp>
        <p:nvSpPr>
          <p:cNvPr id="3" name="Content Placeholder 2">
            <a:extLst>
              <a:ext uri="{FF2B5EF4-FFF2-40B4-BE49-F238E27FC236}">
                <a16:creationId xmlns:a16="http://schemas.microsoft.com/office/drawing/2014/main" id="{051361EB-0297-479D-994D-439745FD041C}"/>
              </a:ext>
            </a:extLst>
          </p:cNvPr>
          <p:cNvSpPr>
            <a:spLocks noGrp="1"/>
          </p:cNvSpPr>
          <p:nvPr>
            <p:ph idx="1"/>
          </p:nvPr>
        </p:nvSpPr>
        <p:spPr>
          <a:xfrm>
            <a:off x="1981200" y="1646238"/>
            <a:ext cx="8229600" cy="3306762"/>
          </a:xfrm>
        </p:spPr>
        <p:txBody>
          <a:bodyPr/>
          <a:lstStyle/>
          <a:p>
            <a:pPr marL="0" indent="0">
              <a:buNone/>
              <a:defRPr/>
            </a:pPr>
            <a:r>
              <a:rPr lang="en-US" sz="2800" b="1" dirty="0"/>
              <a:t>Outrigger Sway Control</a:t>
            </a:r>
          </a:p>
          <a:p>
            <a:pPr lvl="1">
              <a:buFont typeface="Arial" charset="0"/>
              <a:buChar char="–"/>
              <a:defRPr/>
            </a:pPr>
            <a:r>
              <a:rPr lang="en-US" sz="2400" dirty="0"/>
              <a:t>Replace the sway straps with straps attached to remote picket.</a:t>
            </a:r>
          </a:p>
          <a:p>
            <a:pPr lvl="1">
              <a:buFont typeface="Arial" charset="0"/>
              <a:buChar char="–"/>
              <a:defRPr/>
            </a:pPr>
            <a:r>
              <a:rPr lang="en-US" sz="2400" dirty="0"/>
              <a:t>Easier lift, better access to rear windshield.</a:t>
            </a:r>
          </a:p>
          <a:p>
            <a:pPr>
              <a:buFont typeface="Arial" charset="0"/>
              <a:buChar char="•"/>
              <a:defRPr/>
            </a:pPr>
            <a:endParaRPr lang="en-US" sz="2800" b="1" dirty="0"/>
          </a:p>
          <a:p>
            <a:pPr>
              <a:buFont typeface="Arial" charset="0"/>
              <a:buChar char="•"/>
              <a:defRPr/>
            </a:pPr>
            <a:endParaRPr lang="en-US" sz="2800" dirty="0"/>
          </a:p>
        </p:txBody>
      </p:sp>
      <p:pic>
        <p:nvPicPr>
          <p:cNvPr id="86020" name="Picture 4">
            <a:extLst>
              <a:ext uri="{FF2B5EF4-FFF2-40B4-BE49-F238E27FC236}">
                <a16:creationId xmlns:a16="http://schemas.microsoft.com/office/drawing/2014/main" id="{A9E10C42-5A14-4084-8E51-04CCD26AA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214" y="3536951"/>
            <a:ext cx="6251575"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rrow: Right 6">
            <a:extLst>
              <a:ext uri="{FF2B5EF4-FFF2-40B4-BE49-F238E27FC236}">
                <a16:creationId xmlns:a16="http://schemas.microsoft.com/office/drawing/2014/main" id="{4EE79A18-30A4-415A-918A-25DFE0DD2532}"/>
              </a:ext>
            </a:extLst>
          </p:cNvPr>
          <p:cNvSpPr/>
          <p:nvPr/>
        </p:nvSpPr>
        <p:spPr>
          <a:xfrm rot="11066124">
            <a:off x="2601913" y="4727575"/>
            <a:ext cx="571500" cy="323850"/>
          </a:xfrm>
          <a:prstGeom prst="rightArrow">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sp>
        <p:nvSpPr>
          <p:cNvPr id="8" name="Arrow: Right 7">
            <a:extLst>
              <a:ext uri="{FF2B5EF4-FFF2-40B4-BE49-F238E27FC236}">
                <a16:creationId xmlns:a16="http://schemas.microsoft.com/office/drawing/2014/main" id="{C301B40C-5449-4C58-ABE8-2AB81CD9A1D8}"/>
              </a:ext>
            </a:extLst>
          </p:cNvPr>
          <p:cNvSpPr/>
          <p:nvPr/>
        </p:nvSpPr>
        <p:spPr>
          <a:xfrm rot="265310">
            <a:off x="9018588" y="5140325"/>
            <a:ext cx="571500" cy="323850"/>
          </a:xfrm>
          <a:prstGeom prst="rightArrow">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Calibri" panose="020F0502020204030204"/>
            </a:endParaRPr>
          </a:p>
        </p:txBody>
      </p:sp>
      <p:pic>
        <p:nvPicPr>
          <p:cNvPr id="9" name="Picture 2">
            <a:extLst>
              <a:ext uri="{FF2B5EF4-FFF2-40B4-BE49-F238E27FC236}">
                <a16:creationId xmlns:a16="http://schemas.microsoft.com/office/drawing/2014/main" id="{DC3E18B6-384C-4E59-89A1-FF5E05787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a:extLst>
              <a:ext uri="{FF2B5EF4-FFF2-40B4-BE49-F238E27FC236}">
                <a16:creationId xmlns:a16="http://schemas.microsoft.com/office/drawing/2014/main" id="{85032108-5ACE-4BA2-A6D6-05D2C1681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40" t="2235" r="10413" b="7826"/>
          <a:stretch>
            <a:fillRect/>
          </a:stretch>
        </p:blipFill>
        <p:spPr bwMode="auto">
          <a:xfrm>
            <a:off x="3519489" y="2819401"/>
            <a:ext cx="5153025"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itle 1">
            <a:extLst>
              <a:ext uri="{FF2B5EF4-FFF2-40B4-BE49-F238E27FC236}">
                <a16:creationId xmlns:a16="http://schemas.microsoft.com/office/drawing/2014/main" id="{FDE72F2C-8C98-4EAC-BDEA-35D8587D9114}"/>
              </a:ext>
            </a:extLst>
          </p:cNvPr>
          <p:cNvSpPr>
            <a:spLocks noGrp="1"/>
          </p:cNvSpPr>
          <p:nvPr>
            <p:ph type="title"/>
          </p:nvPr>
        </p:nvSpPr>
        <p:spPr/>
        <p:txBody>
          <a:bodyPr/>
          <a:lstStyle/>
          <a:p>
            <a:r>
              <a:rPr lang="en-US" altLang="en-US"/>
              <a:t>Barrier Rear Lift</a:t>
            </a:r>
          </a:p>
        </p:txBody>
      </p:sp>
      <p:sp>
        <p:nvSpPr>
          <p:cNvPr id="87044" name="Content Placeholder 2">
            <a:extLst>
              <a:ext uri="{FF2B5EF4-FFF2-40B4-BE49-F238E27FC236}">
                <a16:creationId xmlns:a16="http://schemas.microsoft.com/office/drawing/2014/main" id="{AB9775B4-0252-4756-A862-02A3A320E326}"/>
              </a:ext>
            </a:extLst>
          </p:cNvPr>
          <p:cNvSpPr>
            <a:spLocks noGrp="1"/>
          </p:cNvSpPr>
          <p:nvPr>
            <p:ph idx="1"/>
          </p:nvPr>
        </p:nvSpPr>
        <p:spPr>
          <a:xfrm>
            <a:off x="1905000" y="1447800"/>
            <a:ext cx="8382000" cy="1371600"/>
          </a:xfrm>
        </p:spPr>
        <p:txBody>
          <a:bodyPr/>
          <a:lstStyle/>
          <a:p>
            <a:pPr eaLnBrk="1" hangingPunct="1">
              <a:spcBef>
                <a:spcPct val="0"/>
              </a:spcBef>
            </a:pPr>
            <a:r>
              <a:rPr lang="en-US" altLang="en-US" sz="2400"/>
              <a:t>Option 1:  Use Roof-Resting Rear Lift procedure</a:t>
            </a:r>
          </a:p>
          <a:p>
            <a:pPr eaLnBrk="1" hangingPunct="1">
              <a:spcBef>
                <a:spcPct val="0"/>
              </a:spcBef>
            </a:pPr>
            <a:r>
              <a:rPr lang="en-US" altLang="en-US" sz="2400"/>
              <a:t>Option 2:  Place 1 strut in back center of trunk, use tie-backs to control motion of vehicle</a:t>
            </a:r>
          </a:p>
          <a:p>
            <a:pPr lvl="1" eaLnBrk="1" hangingPunct="1">
              <a:spcBef>
                <a:spcPct val="0"/>
              </a:spcBef>
              <a:buFontTx/>
              <a:buNone/>
            </a:pPr>
            <a:endParaRPr lang="en-US" altLang="en-US" sz="2400"/>
          </a:p>
          <a:p>
            <a:endParaRPr lang="en-US" altLang="en-US"/>
          </a:p>
        </p:txBody>
      </p:sp>
      <p:pic>
        <p:nvPicPr>
          <p:cNvPr id="6" name="Picture 2">
            <a:extLst>
              <a:ext uri="{FF2B5EF4-FFF2-40B4-BE49-F238E27FC236}">
                <a16:creationId xmlns:a16="http://schemas.microsoft.com/office/drawing/2014/main" id="{0ABDC18D-14CA-417A-83B2-EBCE05C7C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0">
            <a:extLst>
              <a:ext uri="{FF2B5EF4-FFF2-40B4-BE49-F238E27FC236}">
                <a16:creationId xmlns:a16="http://schemas.microsoft.com/office/drawing/2014/main" id="{01DE0E20-96D3-4224-9CEF-5252B82E6D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143000"/>
            <a:ext cx="3886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itle 1">
            <a:extLst>
              <a:ext uri="{FF2B5EF4-FFF2-40B4-BE49-F238E27FC236}">
                <a16:creationId xmlns:a16="http://schemas.microsoft.com/office/drawing/2014/main" id="{DC682B1D-4499-43B9-85F6-77719BDC369F}"/>
              </a:ext>
            </a:extLst>
          </p:cNvPr>
          <p:cNvSpPr>
            <a:spLocks noGrp="1"/>
          </p:cNvSpPr>
          <p:nvPr>
            <p:ph type="title"/>
          </p:nvPr>
        </p:nvSpPr>
        <p:spPr>
          <a:xfrm>
            <a:off x="1981200" y="228600"/>
            <a:ext cx="8229600" cy="1143000"/>
          </a:xfrm>
        </p:spPr>
        <p:txBody>
          <a:bodyPr/>
          <a:lstStyle/>
          <a:p>
            <a:r>
              <a:rPr lang="en-US" altLang="en-US"/>
              <a:t>Barrier Controlled Roll</a:t>
            </a:r>
          </a:p>
        </p:txBody>
      </p:sp>
      <p:sp>
        <p:nvSpPr>
          <p:cNvPr id="88068" name="Content Placeholder 2">
            <a:extLst>
              <a:ext uri="{FF2B5EF4-FFF2-40B4-BE49-F238E27FC236}">
                <a16:creationId xmlns:a16="http://schemas.microsoft.com/office/drawing/2014/main" id="{B43A6366-CDD1-4D0F-8898-F78B0200B98A}"/>
              </a:ext>
            </a:extLst>
          </p:cNvPr>
          <p:cNvSpPr>
            <a:spLocks noGrp="1"/>
          </p:cNvSpPr>
          <p:nvPr>
            <p:ph idx="1"/>
          </p:nvPr>
        </p:nvSpPr>
        <p:spPr>
          <a:xfrm>
            <a:off x="1752600" y="1600200"/>
            <a:ext cx="4572000" cy="4724400"/>
          </a:xfrm>
        </p:spPr>
        <p:txBody>
          <a:bodyPr/>
          <a:lstStyle/>
          <a:p>
            <a:r>
              <a:rPr lang="en-US" altLang="en-US" sz="2800"/>
              <a:t>Use concepts in Wheel-Resting Side Lift</a:t>
            </a:r>
          </a:p>
          <a:p>
            <a:r>
              <a:rPr lang="en-US" altLang="en-US" sz="2800"/>
              <a:t>Strut options:</a:t>
            </a:r>
          </a:p>
          <a:p>
            <a:pPr lvl="1"/>
            <a:r>
              <a:rPr lang="en-US" altLang="en-US" sz="2400"/>
              <a:t> One Strut</a:t>
            </a:r>
          </a:p>
          <a:p>
            <a:pPr lvl="2"/>
            <a:r>
              <a:rPr lang="en-US" altLang="en-US" sz="2000"/>
              <a:t>-If you can get the strut near the center of the weight of the car (near the A-Post)</a:t>
            </a:r>
          </a:p>
          <a:p>
            <a:pPr lvl="1"/>
            <a:r>
              <a:rPr lang="en-US" altLang="en-US" sz="2400"/>
              <a:t> Two Struts</a:t>
            </a:r>
          </a:p>
        </p:txBody>
      </p:sp>
      <p:pic>
        <p:nvPicPr>
          <p:cNvPr id="88069" name="Picture 2">
            <a:extLst>
              <a:ext uri="{FF2B5EF4-FFF2-40B4-BE49-F238E27FC236}">
                <a16:creationId xmlns:a16="http://schemas.microsoft.com/office/drawing/2014/main" id="{374D7719-399C-4866-BDA3-FA47CE190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666" b="20000"/>
          <a:stretch>
            <a:fillRect/>
          </a:stretch>
        </p:blipFill>
        <p:spPr bwMode="auto">
          <a:xfrm>
            <a:off x="6553200" y="3484564"/>
            <a:ext cx="3886200"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3A228EBB-3D64-460A-814F-06BCB5766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a:extLst>
              <a:ext uri="{FF2B5EF4-FFF2-40B4-BE49-F238E27FC236}">
                <a16:creationId xmlns:a16="http://schemas.microsoft.com/office/drawing/2014/main" id="{5F0FE2AD-632D-425F-BC0F-0639E6AC7C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901" r="32204"/>
          <a:stretch>
            <a:fillRect/>
          </a:stretch>
        </p:blipFill>
        <p:spPr bwMode="auto">
          <a:xfrm>
            <a:off x="6311900" y="1752601"/>
            <a:ext cx="41275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itle 1">
            <a:extLst>
              <a:ext uri="{FF2B5EF4-FFF2-40B4-BE49-F238E27FC236}">
                <a16:creationId xmlns:a16="http://schemas.microsoft.com/office/drawing/2014/main" id="{67EF11FC-53FD-4E08-B74C-AF2609B9AF6C}"/>
              </a:ext>
            </a:extLst>
          </p:cNvPr>
          <p:cNvSpPr>
            <a:spLocks noGrp="1"/>
          </p:cNvSpPr>
          <p:nvPr>
            <p:ph type="title"/>
          </p:nvPr>
        </p:nvSpPr>
        <p:spPr/>
        <p:txBody>
          <a:bodyPr/>
          <a:lstStyle/>
          <a:p>
            <a:r>
              <a:rPr lang="en-US" altLang="en-US"/>
              <a:t>Dumpster Override</a:t>
            </a:r>
          </a:p>
        </p:txBody>
      </p:sp>
      <p:sp>
        <p:nvSpPr>
          <p:cNvPr id="89092" name="Content Placeholder 2">
            <a:extLst>
              <a:ext uri="{FF2B5EF4-FFF2-40B4-BE49-F238E27FC236}">
                <a16:creationId xmlns:a16="http://schemas.microsoft.com/office/drawing/2014/main" id="{A4F25245-0034-4B87-971A-25CA415EA24A}"/>
              </a:ext>
            </a:extLst>
          </p:cNvPr>
          <p:cNvSpPr>
            <a:spLocks noGrp="1"/>
          </p:cNvSpPr>
          <p:nvPr>
            <p:ph idx="1"/>
          </p:nvPr>
        </p:nvSpPr>
        <p:spPr>
          <a:xfrm>
            <a:off x="1752600" y="1600200"/>
            <a:ext cx="4559300" cy="4953000"/>
          </a:xfrm>
        </p:spPr>
        <p:txBody>
          <a:bodyPr/>
          <a:lstStyle/>
          <a:p>
            <a:pPr eaLnBrk="1" hangingPunct="1">
              <a:spcBef>
                <a:spcPct val="0"/>
              </a:spcBef>
            </a:pPr>
            <a:r>
              <a:rPr lang="en-US" altLang="en-US" sz="2200"/>
              <a:t>Goal:  Lift top object and crib with enough room for roof removal</a:t>
            </a:r>
          </a:p>
          <a:p>
            <a:pPr eaLnBrk="1" hangingPunct="1">
              <a:spcBef>
                <a:spcPct val="0"/>
              </a:spcBef>
            </a:pPr>
            <a:endParaRPr lang="en-US" altLang="en-US" sz="2200"/>
          </a:p>
          <a:p>
            <a:pPr eaLnBrk="1" hangingPunct="1">
              <a:spcBef>
                <a:spcPct val="0"/>
              </a:spcBef>
            </a:pPr>
            <a:r>
              <a:rPr lang="en-US" altLang="en-US" sz="2200"/>
              <a:t>Use tie-lines, stakes</a:t>
            </a:r>
          </a:p>
          <a:p>
            <a:pPr eaLnBrk="1" hangingPunct="1">
              <a:spcBef>
                <a:spcPct val="0"/>
              </a:spcBef>
            </a:pPr>
            <a:endParaRPr lang="en-US" altLang="en-US" sz="2200"/>
          </a:p>
          <a:p>
            <a:pPr eaLnBrk="1" hangingPunct="1">
              <a:spcBef>
                <a:spcPct val="0"/>
              </a:spcBef>
            </a:pPr>
            <a:r>
              <a:rPr lang="en-US" altLang="en-US" sz="2200"/>
              <a:t>Strut Setup:  Similar to Roof-Resting Rear Lift, with or without chain wrap.  Struts opposite each other with base-to-base strap, adding triangles with ratchet straps</a:t>
            </a:r>
          </a:p>
          <a:p>
            <a:pPr eaLnBrk="1" hangingPunct="1">
              <a:spcBef>
                <a:spcPct val="0"/>
              </a:spcBef>
            </a:pPr>
            <a:endParaRPr lang="en-US" altLang="en-US" sz="2200"/>
          </a:p>
          <a:p>
            <a:pPr eaLnBrk="1" hangingPunct="1">
              <a:spcBef>
                <a:spcPct val="0"/>
              </a:spcBef>
            </a:pPr>
            <a:r>
              <a:rPr lang="en-US" altLang="en-US" sz="2200"/>
              <a:t>Alternate Setup:  Use vertical struts under the dumpster by creating a purchase point with chain</a:t>
            </a:r>
          </a:p>
        </p:txBody>
      </p:sp>
      <p:pic>
        <p:nvPicPr>
          <p:cNvPr id="6" name="Picture 2">
            <a:extLst>
              <a:ext uri="{FF2B5EF4-FFF2-40B4-BE49-F238E27FC236}">
                <a16:creationId xmlns:a16="http://schemas.microsoft.com/office/drawing/2014/main" id="{042D5163-478A-46A0-8719-A5B6C059B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a:extLst>
              <a:ext uri="{FF2B5EF4-FFF2-40B4-BE49-F238E27FC236}">
                <a16:creationId xmlns:a16="http://schemas.microsoft.com/office/drawing/2014/main" id="{5ECC0D95-2E60-4B4F-BF38-6E442A529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12" t="16425" r="4263" b="29037"/>
          <a:stretch>
            <a:fillRect/>
          </a:stretch>
        </p:blipFill>
        <p:spPr bwMode="auto">
          <a:xfrm>
            <a:off x="1639888" y="4343400"/>
            <a:ext cx="605631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itle 3">
            <a:extLst>
              <a:ext uri="{FF2B5EF4-FFF2-40B4-BE49-F238E27FC236}">
                <a16:creationId xmlns:a16="http://schemas.microsoft.com/office/drawing/2014/main" id="{51797979-7282-4C9B-8857-65F808ED22D6}"/>
              </a:ext>
            </a:extLst>
          </p:cNvPr>
          <p:cNvSpPr>
            <a:spLocks noGrp="1"/>
          </p:cNvSpPr>
          <p:nvPr>
            <p:ph type="title"/>
          </p:nvPr>
        </p:nvSpPr>
        <p:spPr>
          <a:xfrm>
            <a:off x="1731964" y="249238"/>
            <a:ext cx="4249737" cy="1143000"/>
          </a:xfrm>
        </p:spPr>
        <p:txBody>
          <a:bodyPr/>
          <a:lstStyle/>
          <a:p>
            <a:r>
              <a:rPr lang="en-US" altLang="en-US"/>
              <a:t>Bus Overrides</a:t>
            </a:r>
          </a:p>
        </p:txBody>
      </p:sp>
      <p:sp>
        <p:nvSpPr>
          <p:cNvPr id="90116" name="Content Placeholder 4">
            <a:extLst>
              <a:ext uri="{FF2B5EF4-FFF2-40B4-BE49-F238E27FC236}">
                <a16:creationId xmlns:a16="http://schemas.microsoft.com/office/drawing/2014/main" id="{593A568C-8B93-4392-A38D-08A805F725B7}"/>
              </a:ext>
            </a:extLst>
          </p:cNvPr>
          <p:cNvSpPr>
            <a:spLocks noGrp="1"/>
          </p:cNvSpPr>
          <p:nvPr>
            <p:ph idx="1"/>
          </p:nvPr>
        </p:nvSpPr>
        <p:spPr>
          <a:xfrm>
            <a:off x="1752601" y="1371600"/>
            <a:ext cx="4213225" cy="2743200"/>
          </a:xfrm>
        </p:spPr>
        <p:txBody>
          <a:bodyPr/>
          <a:lstStyle/>
          <a:p>
            <a:pPr eaLnBrk="1" hangingPunct="1">
              <a:spcBef>
                <a:spcPct val="0"/>
              </a:spcBef>
            </a:pPr>
            <a:r>
              <a:rPr lang="en-US" altLang="en-US" sz="2400"/>
              <a:t>Use vertical struts under the bus or leaning toward the bus (with base restraints)</a:t>
            </a:r>
          </a:p>
          <a:p>
            <a:pPr eaLnBrk="1" hangingPunct="1">
              <a:spcBef>
                <a:spcPct val="0"/>
              </a:spcBef>
            </a:pPr>
            <a:r>
              <a:rPr lang="en-US" altLang="en-US" sz="2400"/>
              <a:t>Preventing Movement:</a:t>
            </a:r>
          </a:p>
          <a:p>
            <a:pPr lvl="1" eaLnBrk="1" hangingPunct="1">
              <a:spcBef>
                <a:spcPct val="0"/>
              </a:spcBef>
            </a:pPr>
            <a:r>
              <a:rPr lang="en-US" altLang="en-US" sz="1800"/>
              <a:t>Stake bases and restrain bus by tie-lines</a:t>
            </a:r>
          </a:p>
          <a:p>
            <a:pPr lvl="1" eaLnBrk="1" hangingPunct="1">
              <a:spcBef>
                <a:spcPct val="0"/>
              </a:spcBef>
            </a:pPr>
            <a:r>
              <a:rPr lang="en-US" altLang="en-US" sz="1800"/>
              <a:t>Ratchet straps from bases to underside of bus</a:t>
            </a:r>
          </a:p>
          <a:p>
            <a:endParaRPr lang="en-US" altLang="en-US"/>
          </a:p>
        </p:txBody>
      </p:sp>
      <p:pic>
        <p:nvPicPr>
          <p:cNvPr id="90117" name="Picture 2">
            <a:extLst>
              <a:ext uri="{FF2B5EF4-FFF2-40B4-BE49-F238E27FC236}">
                <a16:creationId xmlns:a16="http://schemas.microsoft.com/office/drawing/2014/main" id="{6F7FCA05-37F0-4EE8-BF94-6199AEB75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7813" y="3200400"/>
            <a:ext cx="2665412"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4">
            <a:extLst>
              <a:ext uri="{FF2B5EF4-FFF2-40B4-BE49-F238E27FC236}">
                <a16:creationId xmlns:a16="http://schemas.microsoft.com/office/drawing/2014/main" id="{3C31B2F7-AB86-4D38-8A47-AA616F03B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001" r="17500" b="4999"/>
          <a:stretch>
            <a:fillRect/>
          </a:stretch>
        </p:blipFill>
        <p:spPr bwMode="auto">
          <a:xfrm>
            <a:off x="6230938" y="457200"/>
            <a:ext cx="44370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ADDE93E5-D9B5-4059-B6E8-21CD4E679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a:extLst>
              <a:ext uri="{FF2B5EF4-FFF2-40B4-BE49-F238E27FC236}">
                <a16:creationId xmlns:a16="http://schemas.microsoft.com/office/drawing/2014/main" id="{56BA4E0F-FF08-4554-8B53-C15C86081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43" r="17647"/>
          <a:stretch>
            <a:fillRect/>
          </a:stretch>
        </p:blipFill>
        <p:spPr bwMode="auto">
          <a:xfrm>
            <a:off x="5942013" y="1724026"/>
            <a:ext cx="441960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itle 1">
            <a:extLst>
              <a:ext uri="{FF2B5EF4-FFF2-40B4-BE49-F238E27FC236}">
                <a16:creationId xmlns:a16="http://schemas.microsoft.com/office/drawing/2014/main" id="{726CA277-71DE-41F5-91D6-A4C39FB0FDED}"/>
              </a:ext>
            </a:extLst>
          </p:cNvPr>
          <p:cNvSpPr>
            <a:spLocks noGrp="1"/>
          </p:cNvSpPr>
          <p:nvPr>
            <p:ph type="title"/>
          </p:nvPr>
        </p:nvSpPr>
        <p:spPr/>
        <p:txBody>
          <a:bodyPr/>
          <a:lstStyle/>
          <a:p>
            <a:r>
              <a:rPr lang="en-US" altLang="en-US"/>
              <a:t>Parallel Override</a:t>
            </a:r>
          </a:p>
        </p:txBody>
      </p:sp>
      <p:sp>
        <p:nvSpPr>
          <p:cNvPr id="91140" name="Content Placeholder 2">
            <a:extLst>
              <a:ext uri="{FF2B5EF4-FFF2-40B4-BE49-F238E27FC236}">
                <a16:creationId xmlns:a16="http://schemas.microsoft.com/office/drawing/2014/main" id="{CF688543-138C-4A25-8B9D-BA5DABE48998}"/>
              </a:ext>
            </a:extLst>
          </p:cNvPr>
          <p:cNvSpPr>
            <a:spLocks noGrp="1"/>
          </p:cNvSpPr>
          <p:nvPr>
            <p:ph idx="1"/>
          </p:nvPr>
        </p:nvSpPr>
        <p:spPr>
          <a:xfrm>
            <a:off x="1890714" y="1560513"/>
            <a:ext cx="3811587" cy="4525962"/>
          </a:xfrm>
        </p:spPr>
        <p:txBody>
          <a:bodyPr/>
          <a:lstStyle/>
          <a:p>
            <a:pPr eaLnBrk="1" hangingPunct="1">
              <a:spcBef>
                <a:spcPct val="0"/>
              </a:spcBef>
            </a:pPr>
            <a:r>
              <a:rPr lang="en-US" altLang="en-US" sz="2400"/>
              <a:t>Options:</a:t>
            </a:r>
          </a:p>
          <a:p>
            <a:pPr lvl="1" eaLnBrk="1" hangingPunct="1">
              <a:spcBef>
                <a:spcPct val="0"/>
              </a:spcBef>
            </a:pPr>
            <a:r>
              <a:rPr lang="en-US" altLang="en-US" sz="2400"/>
              <a:t>Front Lift on Upper Car</a:t>
            </a:r>
          </a:p>
          <a:p>
            <a:pPr lvl="1" eaLnBrk="1" hangingPunct="1">
              <a:spcBef>
                <a:spcPct val="0"/>
              </a:spcBef>
            </a:pPr>
            <a:r>
              <a:rPr lang="en-US" altLang="en-US" sz="2400"/>
              <a:t>Rear Lift on Upper Car</a:t>
            </a:r>
          </a:p>
          <a:p>
            <a:pPr lvl="1" eaLnBrk="1" hangingPunct="1">
              <a:spcBef>
                <a:spcPct val="0"/>
              </a:spcBef>
            </a:pPr>
            <a:r>
              <a:rPr lang="en-US" altLang="en-US" sz="2400"/>
              <a:t>Control Roll Upper Car</a:t>
            </a:r>
          </a:p>
          <a:p>
            <a:endParaRPr lang="en-US" altLang="en-US" sz="2400"/>
          </a:p>
        </p:txBody>
      </p:sp>
      <p:pic>
        <p:nvPicPr>
          <p:cNvPr id="91141" name="Picture 2">
            <a:extLst>
              <a:ext uri="{FF2B5EF4-FFF2-40B4-BE49-F238E27FC236}">
                <a16:creationId xmlns:a16="http://schemas.microsoft.com/office/drawing/2014/main" id="{E5A04D85-3B14-4338-83D8-6A5E97683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429000"/>
            <a:ext cx="39068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7C996DA1-7F1C-4060-9C1F-C0BFB6C15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a:extLst>
              <a:ext uri="{FF2B5EF4-FFF2-40B4-BE49-F238E27FC236}">
                <a16:creationId xmlns:a16="http://schemas.microsoft.com/office/drawing/2014/main" id="{22B86C45-8AE0-4A44-8EB5-620DFFBE4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417" r="14655" b="26283"/>
          <a:stretch>
            <a:fillRect/>
          </a:stretch>
        </p:blipFill>
        <p:spPr bwMode="auto">
          <a:xfrm>
            <a:off x="3092450" y="3048000"/>
            <a:ext cx="60071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itle 1">
            <a:extLst>
              <a:ext uri="{FF2B5EF4-FFF2-40B4-BE49-F238E27FC236}">
                <a16:creationId xmlns:a16="http://schemas.microsoft.com/office/drawing/2014/main" id="{1A1F9B7E-37B2-4F97-ABA5-432252D7E66C}"/>
              </a:ext>
            </a:extLst>
          </p:cNvPr>
          <p:cNvSpPr>
            <a:spLocks noGrp="1"/>
          </p:cNvSpPr>
          <p:nvPr>
            <p:ph type="title"/>
          </p:nvPr>
        </p:nvSpPr>
        <p:spPr/>
        <p:txBody>
          <a:bodyPr/>
          <a:lstStyle/>
          <a:p>
            <a:r>
              <a:rPr lang="en-US" altLang="en-US"/>
              <a:t>T-Bone Override</a:t>
            </a:r>
          </a:p>
        </p:txBody>
      </p:sp>
      <p:sp>
        <p:nvSpPr>
          <p:cNvPr id="92164" name="Content Placeholder 2">
            <a:extLst>
              <a:ext uri="{FF2B5EF4-FFF2-40B4-BE49-F238E27FC236}">
                <a16:creationId xmlns:a16="http://schemas.microsoft.com/office/drawing/2014/main" id="{17FB9DDA-3735-4ED3-B89B-3EBEB1B83FC7}"/>
              </a:ext>
            </a:extLst>
          </p:cNvPr>
          <p:cNvSpPr>
            <a:spLocks noGrp="1"/>
          </p:cNvSpPr>
          <p:nvPr>
            <p:ph idx="1"/>
          </p:nvPr>
        </p:nvSpPr>
        <p:spPr/>
        <p:txBody>
          <a:bodyPr/>
          <a:lstStyle/>
          <a:p>
            <a:pPr eaLnBrk="1" hangingPunct="1">
              <a:spcBef>
                <a:spcPct val="0"/>
              </a:spcBef>
            </a:pPr>
            <a:r>
              <a:rPr lang="en-US" altLang="en-US" sz="2100"/>
              <a:t>Use concepts from Wheel-Resting Side Lift and Parallel Override</a:t>
            </a:r>
          </a:p>
          <a:p>
            <a:pPr eaLnBrk="1" hangingPunct="1">
              <a:spcBef>
                <a:spcPct val="0"/>
              </a:spcBef>
            </a:pPr>
            <a:r>
              <a:rPr lang="en-US" altLang="en-US" sz="2100"/>
              <a:t>Hinge Point:  Side of car near cab of truck</a:t>
            </a:r>
          </a:p>
          <a:p>
            <a:pPr eaLnBrk="1" hangingPunct="1">
              <a:spcBef>
                <a:spcPct val="0"/>
              </a:spcBef>
            </a:pPr>
            <a:r>
              <a:rPr lang="en-US" altLang="en-US" sz="2100"/>
              <a:t>Set up struts using chains to create purchase points</a:t>
            </a:r>
          </a:p>
          <a:p>
            <a:pPr eaLnBrk="1" hangingPunct="1">
              <a:spcBef>
                <a:spcPct val="0"/>
              </a:spcBef>
            </a:pPr>
            <a:r>
              <a:rPr lang="en-US" altLang="en-US" sz="2100"/>
              <a:t>Restrain base plates or create triangles</a:t>
            </a:r>
          </a:p>
          <a:p>
            <a:endParaRPr lang="en-US" altLang="en-US" sz="2100"/>
          </a:p>
        </p:txBody>
      </p:sp>
      <p:pic>
        <p:nvPicPr>
          <p:cNvPr id="6" name="Picture 2">
            <a:extLst>
              <a:ext uri="{FF2B5EF4-FFF2-40B4-BE49-F238E27FC236}">
                <a16:creationId xmlns:a16="http://schemas.microsoft.com/office/drawing/2014/main" id="{67C56B01-B4E3-4FE0-ADD0-1A613B16C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9">
            <a:extLst>
              <a:ext uri="{FF2B5EF4-FFF2-40B4-BE49-F238E27FC236}">
                <a16:creationId xmlns:a16="http://schemas.microsoft.com/office/drawing/2014/main" id="{214FA70E-00CB-4751-8058-81FCED0DF080}"/>
              </a:ext>
            </a:extLst>
          </p:cNvPr>
          <p:cNvSpPr>
            <a:spLocks noGrp="1"/>
          </p:cNvSpPr>
          <p:nvPr>
            <p:ph type="title"/>
          </p:nvPr>
        </p:nvSpPr>
        <p:spPr/>
        <p:txBody>
          <a:bodyPr/>
          <a:lstStyle/>
          <a:p>
            <a:r>
              <a:rPr lang="en-US" altLang="en-US"/>
              <a:t>Controlled Roll</a:t>
            </a:r>
          </a:p>
        </p:txBody>
      </p:sp>
      <p:sp>
        <p:nvSpPr>
          <p:cNvPr id="93187" name="Content Placeholder 15">
            <a:extLst>
              <a:ext uri="{FF2B5EF4-FFF2-40B4-BE49-F238E27FC236}">
                <a16:creationId xmlns:a16="http://schemas.microsoft.com/office/drawing/2014/main" id="{691B1F6B-59F1-495B-92B0-0FF80218BE7E}"/>
              </a:ext>
            </a:extLst>
          </p:cNvPr>
          <p:cNvSpPr>
            <a:spLocks noGrp="1"/>
          </p:cNvSpPr>
          <p:nvPr>
            <p:ph idx="1"/>
          </p:nvPr>
        </p:nvSpPr>
        <p:spPr>
          <a:xfrm>
            <a:off x="1981200" y="1371601"/>
            <a:ext cx="8229600" cy="4525963"/>
          </a:xfrm>
        </p:spPr>
        <p:txBody>
          <a:bodyPr/>
          <a:lstStyle/>
          <a:p>
            <a:r>
              <a:rPr lang="en-US" altLang="en-US" sz="2400"/>
              <a:t>In early 2000’s, we pioneered the controlled roll to speed up rescue operations</a:t>
            </a:r>
          </a:p>
          <a:p>
            <a:r>
              <a:rPr lang="en-US" altLang="en-US" sz="2400"/>
              <a:t>Controlled Roll is a lift force applied against a 2</a:t>
            </a:r>
            <a:r>
              <a:rPr lang="en-US" altLang="en-US" sz="2400" baseline="30000"/>
              <a:t>nd</a:t>
            </a:r>
            <a:r>
              <a:rPr lang="en-US" altLang="en-US" sz="2400"/>
              <a:t> opposing lifting force which acts as a brake to control or limit the amount of movement allowed</a:t>
            </a:r>
          </a:p>
        </p:txBody>
      </p:sp>
      <p:pic>
        <p:nvPicPr>
          <p:cNvPr id="93188" name="Picture 14">
            <a:extLst>
              <a:ext uri="{FF2B5EF4-FFF2-40B4-BE49-F238E27FC236}">
                <a16:creationId xmlns:a16="http://schemas.microsoft.com/office/drawing/2014/main" id="{4FA3095F-B104-4055-9CAC-2B5D9D1B00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8388" y="3489325"/>
            <a:ext cx="4291012"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Content Placeholder 12">
            <a:extLst>
              <a:ext uri="{FF2B5EF4-FFF2-40B4-BE49-F238E27FC236}">
                <a16:creationId xmlns:a16="http://schemas.microsoft.com/office/drawing/2014/main" id="{A71AD097-D116-48DD-A206-C75122CDF6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3486150"/>
            <a:ext cx="4291013"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5E9411EC-8063-4B51-AAE9-2D71CFE4A6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5404A3F8-5F42-4DE4-823B-DFEF1D21E4D9}"/>
              </a:ext>
            </a:extLst>
          </p:cNvPr>
          <p:cNvSpPr>
            <a:spLocks noGrp="1"/>
          </p:cNvSpPr>
          <p:nvPr>
            <p:ph type="title"/>
          </p:nvPr>
        </p:nvSpPr>
        <p:spPr/>
        <p:txBody>
          <a:bodyPr/>
          <a:lstStyle/>
          <a:p>
            <a:r>
              <a:rPr lang="en-US" altLang="en-US"/>
              <a:t>Darlington Lift/Roll</a:t>
            </a:r>
          </a:p>
        </p:txBody>
      </p:sp>
      <p:pic>
        <p:nvPicPr>
          <p:cNvPr id="94211" name="Picture 2" descr="Darlington Roll">
            <a:extLst>
              <a:ext uri="{FF2B5EF4-FFF2-40B4-BE49-F238E27FC236}">
                <a16:creationId xmlns:a16="http://schemas.microsoft.com/office/drawing/2014/main" id="{9537AC9E-6CBF-4206-8FEE-BEB8F1642BF0}"/>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7775" y="1311275"/>
            <a:ext cx="7156450" cy="54308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C6226F3-749E-45D2-89C1-BDD2C2E465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
            <a:extLst>
              <a:ext uri="{FF2B5EF4-FFF2-40B4-BE49-F238E27FC236}">
                <a16:creationId xmlns:a16="http://schemas.microsoft.com/office/drawing/2014/main" id="{F7B931B2-4FA3-4F65-8923-C9388A4035CB}"/>
              </a:ext>
            </a:extLst>
          </p:cNvPr>
          <p:cNvSpPr>
            <a:spLocks noChangeArrowheads="1"/>
          </p:cNvSpPr>
          <p:nvPr/>
        </p:nvSpPr>
        <p:spPr bwMode="auto">
          <a:xfrm>
            <a:off x="1905000" y="5100638"/>
            <a:ext cx="8534400" cy="461962"/>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defRPr/>
            </a:pPr>
            <a:r>
              <a:rPr lang="en-US" altLang="en-US" sz="2400" dirty="0">
                <a:solidFill>
                  <a:prstClr val="white"/>
                </a:solidFill>
                <a:latin typeface="Calibri" panose="020F0502020204030204"/>
                <a:cs typeface="Arial" panose="020B0604020202020204" pitchFamily="34" charset="0"/>
              </a:rPr>
              <a:t>Roof-Resting Car             Wheel-Resting Car               Concrete Slab</a:t>
            </a:r>
          </a:p>
        </p:txBody>
      </p:sp>
      <p:pic>
        <p:nvPicPr>
          <p:cNvPr id="95235" name="Picture 2">
            <a:extLst>
              <a:ext uri="{FF2B5EF4-FFF2-40B4-BE49-F238E27FC236}">
                <a16:creationId xmlns:a16="http://schemas.microsoft.com/office/drawing/2014/main" id="{CDBFE209-349B-4C33-A4E7-CE6E3D2CC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866" r="5969"/>
          <a:stretch>
            <a:fillRect/>
          </a:stretch>
        </p:blipFill>
        <p:spPr bwMode="auto">
          <a:xfrm>
            <a:off x="1682750" y="2281238"/>
            <a:ext cx="2736850"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3">
            <a:extLst>
              <a:ext uri="{FF2B5EF4-FFF2-40B4-BE49-F238E27FC236}">
                <a16:creationId xmlns:a16="http://schemas.microsoft.com/office/drawing/2014/main" id="{A0CB731E-D649-4425-A2E9-54F73E6E7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62" r="14285"/>
          <a:stretch>
            <a:fillRect/>
          </a:stretch>
        </p:blipFill>
        <p:spPr bwMode="auto">
          <a:xfrm>
            <a:off x="4665664" y="2281238"/>
            <a:ext cx="2878137"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4">
            <a:extLst>
              <a:ext uri="{FF2B5EF4-FFF2-40B4-BE49-F238E27FC236}">
                <a16:creationId xmlns:a16="http://schemas.microsoft.com/office/drawing/2014/main" id="{2FFF0680-5199-4F69-937C-148225DEE2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331" t="6641" r="2605" b="11328"/>
          <a:stretch>
            <a:fillRect/>
          </a:stretch>
        </p:blipFill>
        <p:spPr bwMode="auto">
          <a:xfrm>
            <a:off x="7772400" y="1579564"/>
            <a:ext cx="27432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Title 1">
            <a:extLst>
              <a:ext uri="{FF2B5EF4-FFF2-40B4-BE49-F238E27FC236}">
                <a16:creationId xmlns:a16="http://schemas.microsoft.com/office/drawing/2014/main" id="{168C2E64-1384-4DD2-8550-D110E64FCB31}"/>
              </a:ext>
            </a:extLst>
          </p:cNvPr>
          <p:cNvSpPr>
            <a:spLocks noGrp="1"/>
          </p:cNvSpPr>
          <p:nvPr>
            <p:ph type="title"/>
          </p:nvPr>
        </p:nvSpPr>
        <p:spPr/>
        <p:txBody>
          <a:bodyPr/>
          <a:lstStyle/>
          <a:p>
            <a:pPr>
              <a:defRPr/>
            </a:pPr>
            <a:r>
              <a:rPr lang="en-US" altLang="en-US" dirty="0">
                <a:latin typeface="+mn-lt"/>
              </a:rPr>
              <a:t>Darlington Lift/Roll</a:t>
            </a:r>
          </a:p>
        </p:txBody>
      </p:sp>
      <p:pic>
        <p:nvPicPr>
          <p:cNvPr id="8" name="Picture 2">
            <a:extLst>
              <a:ext uri="{FF2B5EF4-FFF2-40B4-BE49-F238E27FC236}">
                <a16:creationId xmlns:a16="http://schemas.microsoft.com/office/drawing/2014/main" id="{1A2C40F2-1A94-4DD2-9C8A-A089734839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0E7D2796-3A34-4B34-98D9-91C5BF781AD5}"/>
              </a:ext>
            </a:extLst>
          </p:cNvPr>
          <p:cNvSpPr>
            <a:spLocks noGrp="1"/>
          </p:cNvSpPr>
          <p:nvPr>
            <p:ph type="title"/>
          </p:nvPr>
        </p:nvSpPr>
        <p:spPr/>
        <p:txBody>
          <a:bodyPr/>
          <a:lstStyle/>
          <a:p>
            <a:r>
              <a:rPr lang="en-US" altLang="en-US"/>
              <a:t>Strut Testing</a:t>
            </a:r>
          </a:p>
        </p:txBody>
      </p:sp>
      <p:sp>
        <p:nvSpPr>
          <p:cNvPr id="13315" name="Content Placeholder 2">
            <a:extLst>
              <a:ext uri="{FF2B5EF4-FFF2-40B4-BE49-F238E27FC236}">
                <a16:creationId xmlns:a16="http://schemas.microsoft.com/office/drawing/2014/main" id="{3E6239E4-3D23-4408-B268-96B309FCD06C}"/>
              </a:ext>
            </a:extLst>
          </p:cNvPr>
          <p:cNvSpPr>
            <a:spLocks noGrp="1"/>
          </p:cNvSpPr>
          <p:nvPr>
            <p:ph idx="1"/>
          </p:nvPr>
        </p:nvSpPr>
        <p:spPr/>
        <p:txBody>
          <a:bodyPr/>
          <a:lstStyle/>
          <a:p>
            <a:r>
              <a:rPr lang="en-US" altLang="en-US" sz="2800"/>
              <a:t>How a strut is tested is critical</a:t>
            </a:r>
          </a:p>
          <a:p>
            <a:r>
              <a:rPr lang="en-US" altLang="en-US" sz="2800"/>
              <a:t>A strut should be tested as it is used in the field with all components involved in the system</a:t>
            </a:r>
          </a:p>
          <a:p>
            <a:r>
              <a:rPr lang="en-US" altLang="en-US" sz="2800">
                <a:sym typeface="Wingdings" panose="05000000000000000000" pitchFamily="2" charset="2"/>
              </a:rPr>
              <a:t>A “strut” tested without a head or base will have a much greater test capacity than one with them</a:t>
            </a:r>
          </a:p>
          <a:p>
            <a:r>
              <a:rPr lang="en-US" altLang="en-US" sz="2800"/>
              <a:t>A strut with a pivoting head has a much lower capacity than a strut with a fixed head</a:t>
            </a:r>
          </a:p>
        </p:txBody>
      </p:sp>
      <p:pic>
        <p:nvPicPr>
          <p:cNvPr id="5" name="Picture 2">
            <a:extLst>
              <a:ext uri="{FF2B5EF4-FFF2-40B4-BE49-F238E27FC236}">
                <a16:creationId xmlns:a16="http://schemas.microsoft.com/office/drawing/2014/main" id="{177B86F4-17ED-4AEE-870B-BB02079B5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72663F82-867E-4A7F-83A5-DDD66D338FD2}"/>
              </a:ext>
            </a:extLst>
          </p:cNvPr>
          <p:cNvSpPr>
            <a:spLocks noGrp="1"/>
          </p:cNvSpPr>
          <p:nvPr>
            <p:ph type="title"/>
          </p:nvPr>
        </p:nvSpPr>
        <p:spPr>
          <a:xfrm>
            <a:off x="1981200" y="76200"/>
            <a:ext cx="8229600" cy="1143000"/>
          </a:xfrm>
        </p:spPr>
        <p:txBody>
          <a:bodyPr/>
          <a:lstStyle/>
          <a:p>
            <a:r>
              <a:rPr lang="en-US" altLang="en-US"/>
              <a:t>Tripod Setup</a:t>
            </a:r>
          </a:p>
        </p:txBody>
      </p:sp>
      <p:pic>
        <p:nvPicPr>
          <p:cNvPr id="96259" name="Content Placeholder 5">
            <a:extLst>
              <a:ext uri="{FF2B5EF4-FFF2-40B4-BE49-F238E27FC236}">
                <a16:creationId xmlns:a16="http://schemas.microsoft.com/office/drawing/2014/main" id="{2B3BD0E3-872D-4C93-883D-53551E7F93C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990600"/>
            <a:ext cx="3886200" cy="5715000"/>
          </a:xfrm>
          <a:noFill/>
        </p:spPr>
      </p:pic>
      <p:pic>
        <p:nvPicPr>
          <p:cNvPr id="96260" name="Picture 7">
            <a:extLst>
              <a:ext uri="{FF2B5EF4-FFF2-40B4-BE49-F238E27FC236}">
                <a16:creationId xmlns:a16="http://schemas.microsoft.com/office/drawing/2014/main" id="{809FCBDD-ECB7-497B-902E-432CC00B21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612" r="2412"/>
          <a:stretch>
            <a:fillRect/>
          </a:stretch>
        </p:blipFill>
        <p:spPr bwMode="auto">
          <a:xfrm>
            <a:off x="5634038" y="1371600"/>
            <a:ext cx="4957762"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0DCF148E-92F4-4DFE-924C-949041EC5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BC1E005F-E34A-499D-BF4B-A0C0A6CFD3DA}"/>
              </a:ext>
            </a:extLst>
          </p:cNvPr>
          <p:cNvSpPr>
            <a:spLocks noGrp="1"/>
          </p:cNvSpPr>
          <p:nvPr>
            <p:ph type="title"/>
          </p:nvPr>
        </p:nvSpPr>
        <p:spPr>
          <a:xfrm>
            <a:off x="1981200" y="228600"/>
            <a:ext cx="8229600" cy="1143000"/>
          </a:xfrm>
        </p:spPr>
        <p:txBody>
          <a:bodyPr/>
          <a:lstStyle/>
          <a:p>
            <a:r>
              <a:rPr lang="en-US" altLang="en-US"/>
              <a:t>Other Scenarios</a:t>
            </a:r>
          </a:p>
        </p:txBody>
      </p:sp>
      <p:pic>
        <p:nvPicPr>
          <p:cNvPr id="97283" name="Content Placeholder 7">
            <a:extLst>
              <a:ext uri="{FF2B5EF4-FFF2-40B4-BE49-F238E27FC236}">
                <a16:creationId xmlns:a16="http://schemas.microsoft.com/office/drawing/2014/main" id="{9E881CCE-D6E0-4ED6-B894-29AECB33569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828800" y="1219201"/>
            <a:ext cx="4038600" cy="2682875"/>
          </a:xfrm>
        </p:spPr>
      </p:pic>
      <p:pic>
        <p:nvPicPr>
          <p:cNvPr id="97284" name="Content Placeholder 6">
            <a:extLst>
              <a:ext uri="{FF2B5EF4-FFF2-40B4-BE49-F238E27FC236}">
                <a16:creationId xmlns:a16="http://schemas.microsoft.com/office/drawing/2014/main" id="{8E42EB0A-2B7C-432C-8C73-5CAE1115AE1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r="9441"/>
          <a:stretch>
            <a:fillRect/>
          </a:stretch>
        </p:blipFill>
        <p:spPr>
          <a:xfrm>
            <a:off x="6057900" y="1219201"/>
            <a:ext cx="4229100" cy="2682875"/>
          </a:xfrm>
        </p:spPr>
      </p:pic>
      <p:pic>
        <p:nvPicPr>
          <p:cNvPr id="97285" name="Picture 10">
            <a:extLst>
              <a:ext uri="{FF2B5EF4-FFF2-40B4-BE49-F238E27FC236}">
                <a16:creationId xmlns:a16="http://schemas.microsoft.com/office/drawing/2014/main" id="{643C01E2-9C2A-43B9-A77E-DE284823CE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3564" y="4098926"/>
            <a:ext cx="4033837"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12">
            <a:extLst>
              <a:ext uri="{FF2B5EF4-FFF2-40B4-BE49-F238E27FC236}">
                <a16:creationId xmlns:a16="http://schemas.microsoft.com/office/drawing/2014/main" id="{86041D8E-8BF4-4C5D-8EAE-3753DF5076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0164" b="5872"/>
          <a:stretch>
            <a:fillRect/>
          </a:stretch>
        </p:blipFill>
        <p:spPr bwMode="auto">
          <a:xfrm>
            <a:off x="6057900" y="4098926"/>
            <a:ext cx="42291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E39217FA-52E7-4B41-A803-E1869C21EA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12EBC744-4B42-47B7-ABB4-E778457A98A2}"/>
              </a:ext>
            </a:extLst>
          </p:cNvPr>
          <p:cNvSpPr>
            <a:spLocks noGrp="1"/>
          </p:cNvSpPr>
          <p:nvPr>
            <p:ph type="title"/>
          </p:nvPr>
        </p:nvSpPr>
        <p:spPr/>
        <p:txBody>
          <a:bodyPr/>
          <a:lstStyle/>
          <a:p>
            <a:r>
              <a:rPr lang="en-US" altLang="en-US"/>
              <a:t>Other Scenarios</a:t>
            </a:r>
          </a:p>
        </p:txBody>
      </p:sp>
      <p:pic>
        <p:nvPicPr>
          <p:cNvPr id="98307" name="Picture 2">
            <a:extLst>
              <a:ext uri="{FF2B5EF4-FFF2-40B4-BE49-F238E27FC236}">
                <a16:creationId xmlns:a16="http://schemas.microsoft.com/office/drawing/2014/main" id="{86F83E8C-08C4-4EF2-A934-C70EA337F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098926"/>
            <a:ext cx="40259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8">
            <a:extLst>
              <a:ext uri="{FF2B5EF4-FFF2-40B4-BE49-F238E27FC236}">
                <a16:creationId xmlns:a16="http://schemas.microsoft.com/office/drawing/2014/main" id="{4EE80057-1581-41E6-A2C4-A4A9FE59A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1" y="4098926"/>
            <a:ext cx="467042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Content Placeholder 5">
            <a:extLst>
              <a:ext uri="{FF2B5EF4-FFF2-40B4-BE49-F238E27FC236}">
                <a16:creationId xmlns:a16="http://schemas.microsoft.com/office/drawing/2014/main" id="{8911A526-78A3-47F4-88A4-773286277FE0}"/>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b="11446"/>
          <a:stretch>
            <a:fillRect/>
          </a:stretch>
        </p:blipFill>
        <p:spPr>
          <a:xfrm>
            <a:off x="1828800" y="1143001"/>
            <a:ext cx="4038600" cy="2682875"/>
          </a:xfrm>
        </p:spPr>
      </p:pic>
      <p:pic>
        <p:nvPicPr>
          <p:cNvPr id="98310" name="Content Placeholder 11">
            <a:extLst>
              <a:ext uri="{FF2B5EF4-FFF2-40B4-BE49-F238E27FC236}">
                <a16:creationId xmlns:a16="http://schemas.microsoft.com/office/drawing/2014/main" id="{F16DDFFD-ED3E-4DCE-A194-2B043122D0C3}"/>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096000" y="1143000"/>
            <a:ext cx="4267200" cy="2687638"/>
          </a:xfrm>
        </p:spPr>
      </p:pic>
      <p:pic>
        <p:nvPicPr>
          <p:cNvPr id="8" name="Picture 2">
            <a:extLst>
              <a:ext uri="{FF2B5EF4-FFF2-40B4-BE49-F238E27FC236}">
                <a16:creationId xmlns:a16="http://schemas.microsoft.com/office/drawing/2014/main" id="{0E0284A4-E8EC-40C3-B149-A7C8210A95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CCCC8AA6-48D9-4C06-91E2-EDE10AF9FD1E}"/>
              </a:ext>
            </a:extLst>
          </p:cNvPr>
          <p:cNvSpPr>
            <a:spLocks noGrp="1"/>
          </p:cNvSpPr>
          <p:nvPr>
            <p:ph type="ctrTitle"/>
          </p:nvPr>
        </p:nvSpPr>
        <p:spPr>
          <a:xfrm>
            <a:off x="2209800" y="1600201"/>
            <a:ext cx="7772400" cy="1470025"/>
          </a:xfrm>
        </p:spPr>
        <p:txBody>
          <a:bodyPr/>
          <a:lstStyle/>
          <a:p>
            <a:r>
              <a:rPr lang="en-US" altLang="en-US" sz="7200" b="1"/>
              <a:t>Part V:</a:t>
            </a:r>
          </a:p>
        </p:txBody>
      </p:sp>
      <p:sp>
        <p:nvSpPr>
          <p:cNvPr id="3" name="Subtitle 2">
            <a:extLst>
              <a:ext uri="{FF2B5EF4-FFF2-40B4-BE49-F238E27FC236}">
                <a16:creationId xmlns:a16="http://schemas.microsoft.com/office/drawing/2014/main" id="{B4287FE0-5EBC-474F-BCD1-33B36E9604FC}"/>
              </a:ext>
            </a:extLst>
          </p:cNvPr>
          <p:cNvSpPr>
            <a:spLocks noGrp="1"/>
          </p:cNvSpPr>
          <p:nvPr>
            <p:ph type="subTitle" idx="1"/>
          </p:nvPr>
        </p:nvSpPr>
        <p:spPr>
          <a:xfrm>
            <a:off x="2019300" y="3354388"/>
            <a:ext cx="8153400" cy="1752600"/>
          </a:xfrm>
        </p:spPr>
        <p:txBody>
          <a:bodyPr/>
          <a:lstStyle/>
          <a:p>
            <a:pPr>
              <a:defRPr/>
            </a:pPr>
            <a:r>
              <a:rPr lang="en-US" sz="4400" dirty="0"/>
              <a:t>Calculating Loads</a:t>
            </a:r>
          </a:p>
        </p:txBody>
      </p:sp>
      <p:pic>
        <p:nvPicPr>
          <p:cNvPr id="5" name="Picture 2">
            <a:extLst>
              <a:ext uri="{FF2B5EF4-FFF2-40B4-BE49-F238E27FC236}">
                <a16:creationId xmlns:a16="http://schemas.microsoft.com/office/drawing/2014/main" id="{823931A9-CDD2-4EF8-B686-FA769ED13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4">
            <a:extLst>
              <a:ext uri="{FF2B5EF4-FFF2-40B4-BE49-F238E27FC236}">
                <a16:creationId xmlns:a16="http://schemas.microsoft.com/office/drawing/2014/main" id="{0356414D-C6CF-43C9-81E1-443A33287327}"/>
              </a:ext>
            </a:extLst>
          </p:cNvPr>
          <p:cNvSpPr>
            <a:spLocks noGrp="1"/>
          </p:cNvSpPr>
          <p:nvPr>
            <p:ph type="title"/>
          </p:nvPr>
        </p:nvSpPr>
        <p:spPr/>
        <p:txBody>
          <a:bodyPr/>
          <a:lstStyle/>
          <a:p>
            <a:r>
              <a:rPr lang="en-US" altLang="en-US"/>
              <a:t>Calculating Loads</a:t>
            </a:r>
            <a:br>
              <a:rPr lang="en-US" altLang="en-US"/>
            </a:br>
            <a:r>
              <a:rPr lang="en-US" altLang="en-US" sz="3600"/>
              <a:t>What’s it weigh?</a:t>
            </a:r>
            <a:endParaRPr lang="en-US" altLang="en-US"/>
          </a:p>
        </p:txBody>
      </p:sp>
      <p:graphicFrame>
        <p:nvGraphicFramePr>
          <p:cNvPr id="6" name="Content Placeholder 3">
            <a:extLst>
              <a:ext uri="{FF2B5EF4-FFF2-40B4-BE49-F238E27FC236}">
                <a16:creationId xmlns:a16="http://schemas.microsoft.com/office/drawing/2014/main" id="{E69FF4E9-F33F-4C61-B9F8-E621DF16D4AE}"/>
              </a:ext>
            </a:extLst>
          </p:cNvPr>
          <p:cNvGraphicFramePr>
            <a:graphicFrameLocks noGrp="1"/>
          </p:cNvGraphicFramePr>
          <p:nvPr>
            <p:ph idx="1"/>
          </p:nvPr>
        </p:nvGraphicFramePr>
        <p:xfrm>
          <a:off x="3313114" y="1798638"/>
          <a:ext cx="5565775" cy="4754592"/>
        </p:xfrm>
        <a:graphic>
          <a:graphicData uri="http://schemas.openxmlformats.org/drawingml/2006/table">
            <a:tbl>
              <a:tblPr firstRow="1" bandRow="1">
                <a:tableStyleId>{5C22544A-7EE6-4342-B048-85BDC9FD1C3A}</a:tableStyleId>
              </a:tblPr>
              <a:tblGrid>
                <a:gridCol w="3002331">
                  <a:extLst>
                    <a:ext uri="{9D8B030D-6E8A-4147-A177-3AD203B41FA5}">
                      <a16:colId xmlns:a16="http://schemas.microsoft.com/office/drawing/2014/main" val="20000"/>
                    </a:ext>
                  </a:extLst>
                </a:gridCol>
                <a:gridCol w="2563444">
                  <a:extLst>
                    <a:ext uri="{9D8B030D-6E8A-4147-A177-3AD203B41FA5}">
                      <a16:colId xmlns:a16="http://schemas.microsoft.com/office/drawing/2014/main" val="20001"/>
                    </a:ext>
                  </a:extLst>
                </a:gridCol>
              </a:tblGrid>
              <a:tr h="396214">
                <a:tc>
                  <a:txBody>
                    <a:bodyPr/>
                    <a:lstStyle/>
                    <a:p>
                      <a:pPr algn="ctr"/>
                      <a:r>
                        <a:rPr lang="en-US" sz="2000" b="1" kern="1200" dirty="0">
                          <a:solidFill>
                            <a:srgbClr val="E9C303"/>
                          </a:solidFill>
                          <a:latin typeface="+mj-lt"/>
                          <a:ea typeface="+mn-ea"/>
                          <a:cs typeface="Arial" pitchFamily="34" charset="0"/>
                        </a:rPr>
                        <a:t>Vehicle Type</a:t>
                      </a:r>
                    </a:p>
                  </a:txBody>
                  <a:tcPr marL="140173" marR="140173" marT="45708" marB="45708">
                    <a:solidFill>
                      <a:schemeClr val="bg1"/>
                    </a:solidFill>
                  </a:tcPr>
                </a:tc>
                <a:tc>
                  <a:txBody>
                    <a:bodyPr/>
                    <a:lstStyle/>
                    <a:p>
                      <a:pPr algn="ctr"/>
                      <a:r>
                        <a:rPr lang="en-US" sz="2000" b="1" kern="1200" dirty="0">
                          <a:solidFill>
                            <a:srgbClr val="E9C303"/>
                          </a:solidFill>
                          <a:latin typeface="+mj-lt"/>
                          <a:ea typeface="+mn-ea"/>
                          <a:cs typeface="Arial" pitchFamily="34" charset="0"/>
                        </a:rPr>
                        <a:t>Approx. Weight (lbs.)</a:t>
                      </a:r>
                    </a:p>
                  </a:txBody>
                  <a:tcPr marL="140173" marR="140173" marT="45708" marB="45708">
                    <a:solidFill>
                      <a:schemeClr val="bg1"/>
                    </a:solidFill>
                  </a:tcPr>
                </a:tc>
                <a:extLst>
                  <a:ext uri="{0D108BD9-81ED-4DB2-BD59-A6C34878D82A}">
                    <a16:rowId xmlns:a16="http://schemas.microsoft.com/office/drawing/2014/main" val="10000"/>
                  </a:ext>
                </a:extLst>
              </a:tr>
              <a:tr h="396214">
                <a:tc>
                  <a:txBody>
                    <a:bodyPr/>
                    <a:lstStyle/>
                    <a:p>
                      <a:r>
                        <a:rPr lang="en-US" sz="2000" dirty="0">
                          <a:solidFill>
                            <a:schemeClr val="tx1"/>
                          </a:solidFill>
                          <a:latin typeface="+mj-lt"/>
                          <a:cs typeface="Arial" pitchFamily="34" charset="0"/>
                        </a:rPr>
                        <a:t>Passenger  Car – Compact</a:t>
                      </a:r>
                    </a:p>
                  </a:txBody>
                  <a:tcPr marL="140173" marR="140173" marT="45708" marB="45708">
                    <a:solidFill>
                      <a:schemeClr val="bg1"/>
                    </a:solidFill>
                  </a:tcPr>
                </a:tc>
                <a:tc>
                  <a:txBody>
                    <a:bodyPr/>
                    <a:lstStyle/>
                    <a:p>
                      <a:pPr algn="ctr"/>
                      <a:r>
                        <a:rPr lang="en-US" sz="2000" dirty="0">
                          <a:solidFill>
                            <a:schemeClr val="tx1"/>
                          </a:solidFill>
                          <a:latin typeface="+mj-lt"/>
                          <a:cs typeface="Arial" pitchFamily="34" charset="0"/>
                        </a:rPr>
                        <a:t>2500</a:t>
                      </a:r>
                    </a:p>
                  </a:txBody>
                  <a:tcPr marL="140173" marR="140173" marT="45708" marB="45708">
                    <a:solidFill>
                      <a:schemeClr val="bg1"/>
                    </a:solidFill>
                  </a:tcPr>
                </a:tc>
                <a:extLst>
                  <a:ext uri="{0D108BD9-81ED-4DB2-BD59-A6C34878D82A}">
                    <a16:rowId xmlns:a16="http://schemas.microsoft.com/office/drawing/2014/main" val="10001"/>
                  </a:ext>
                </a:extLst>
              </a:tr>
              <a:tr h="396214">
                <a:tc>
                  <a:txBody>
                    <a:bodyPr/>
                    <a:lstStyle/>
                    <a:p>
                      <a:r>
                        <a:rPr lang="en-US" sz="2000" dirty="0">
                          <a:solidFill>
                            <a:schemeClr val="tx1"/>
                          </a:solidFill>
                          <a:latin typeface="+mj-lt"/>
                          <a:cs typeface="Arial" pitchFamily="34" charset="0"/>
                        </a:rPr>
                        <a:t>Passenger  Car – Mid-Size</a:t>
                      </a:r>
                    </a:p>
                  </a:txBody>
                  <a:tcPr marL="140173" marR="140173" marT="45708" marB="45708">
                    <a:solidFill>
                      <a:schemeClr val="bg1"/>
                    </a:solidFill>
                  </a:tcPr>
                </a:tc>
                <a:tc>
                  <a:txBody>
                    <a:bodyPr/>
                    <a:lstStyle/>
                    <a:p>
                      <a:pPr algn="ctr"/>
                      <a:r>
                        <a:rPr lang="en-US" sz="2000" dirty="0">
                          <a:solidFill>
                            <a:schemeClr val="tx1"/>
                          </a:solidFill>
                          <a:latin typeface="+mj-lt"/>
                          <a:cs typeface="Arial" pitchFamily="34" charset="0"/>
                        </a:rPr>
                        <a:t>3300</a:t>
                      </a:r>
                    </a:p>
                  </a:txBody>
                  <a:tcPr marL="140173" marR="140173" marT="45708" marB="45708">
                    <a:solidFill>
                      <a:schemeClr val="bg1"/>
                    </a:solidFill>
                  </a:tcPr>
                </a:tc>
                <a:extLst>
                  <a:ext uri="{0D108BD9-81ED-4DB2-BD59-A6C34878D82A}">
                    <a16:rowId xmlns:a16="http://schemas.microsoft.com/office/drawing/2014/main" val="10002"/>
                  </a:ext>
                </a:extLst>
              </a:tr>
              <a:tr h="396214">
                <a:tc>
                  <a:txBody>
                    <a:bodyPr/>
                    <a:lstStyle/>
                    <a:p>
                      <a:r>
                        <a:rPr lang="en-US" sz="2000" dirty="0">
                          <a:solidFill>
                            <a:schemeClr val="tx1"/>
                          </a:solidFill>
                          <a:latin typeface="+mj-lt"/>
                          <a:cs typeface="Arial" pitchFamily="34" charset="0"/>
                        </a:rPr>
                        <a:t>Passenger  Car – Large</a:t>
                      </a:r>
                    </a:p>
                  </a:txBody>
                  <a:tcPr marL="140173" marR="140173" marT="45708" marB="45708">
                    <a:solidFill>
                      <a:schemeClr val="bg1"/>
                    </a:solidFill>
                  </a:tcPr>
                </a:tc>
                <a:tc>
                  <a:txBody>
                    <a:bodyPr/>
                    <a:lstStyle/>
                    <a:p>
                      <a:pPr algn="ctr"/>
                      <a:r>
                        <a:rPr lang="en-US" sz="2000" dirty="0">
                          <a:solidFill>
                            <a:schemeClr val="tx1"/>
                          </a:solidFill>
                          <a:latin typeface="+mj-lt"/>
                          <a:cs typeface="Arial" pitchFamily="34" charset="0"/>
                        </a:rPr>
                        <a:t>3800</a:t>
                      </a:r>
                    </a:p>
                  </a:txBody>
                  <a:tcPr marL="140173" marR="140173" marT="45708" marB="45708">
                    <a:solidFill>
                      <a:schemeClr val="bg1"/>
                    </a:solidFill>
                  </a:tcPr>
                </a:tc>
                <a:extLst>
                  <a:ext uri="{0D108BD9-81ED-4DB2-BD59-A6C34878D82A}">
                    <a16:rowId xmlns:a16="http://schemas.microsoft.com/office/drawing/2014/main" val="10003"/>
                  </a:ext>
                </a:extLst>
              </a:tr>
              <a:tr h="396214">
                <a:tc>
                  <a:txBody>
                    <a:bodyPr/>
                    <a:lstStyle/>
                    <a:p>
                      <a:r>
                        <a:rPr lang="en-US" sz="2000" dirty="0">
                          <a:solidFill>
                            <a:schemeClr val="tx1"/>
                          </a:solidFill>
                          <a:latin typeface="+mj-lt"/>
                          <a:cs typeface="Arial" pitchFamily="34" charset="0"/>
                        </a:rPr>
                        <a:t>Mini Van</a:t>
                      </a:r>
                    </a:p>
                  </a:txBody>
                  <a:tcPr marL="140173" marR="140173" marT="45708" marB="45708">
                    <a:solidFill>
                      <a:schemeClr val="bg1"/>
                    </a:solidFill>
                  </a:tcPr>
                </a:tc>
                <a:tc>
                  <a:txBody>
                    <a:bodyPr/>
                    <a:lstStyle/>
                    <a:p>
                      <a:pPr algn="ctr"/>
                      <a:r>
                        <a:rPr lang="en-US" sz="2000" dirty="0">
                          <a:solidFill>
                            <a:schemeClr val="tx1"/>
                          </a:solidFill>
                          <a:latin typeface="+mj-lt"/>
                          <a:cs typeface="Arial" pitchFamily="34" charset="0"/>
                        </a:rPr>
                        <a:t>3900</a:t>
                      </a:r>
                    </a:p>
                  </a:txBody>
                  <a:tcPr marL="140173" marR="140173" marT="45708" marB="45708">
                    <a:solidFill>
                      <a:schemeClr val="bg1"/>
                    </a:solidFill>
                  </a:tcPr>
                </a:tc>
                <a:extLst>
                  <a:ext uri="{0D108BD9-81ED-4DB2-BD59-A6C34878D82A}">
                    <a16:rowId xmlns:a16="http://schemas.microsoft.com/office/drawing/2014/main" val="10004"/>
                  </a:ext>
                </a:extLst>
              </a:tr>
              <a:tr h="396214">
                <a:tc>
                  <a:txBody>
                    <a:bodyPr/>
                    <a:lstStyle/>
                    <a:p>
                      <a:r>
                        <a:rPr lang="en-US" sz="2000" dirty="0">
                          <a:solidFill>
                            <a:schemeClr val="tx1"/>
                          </a:solidFill>
                          <a:latin typeface="+mj-lt"/>
                          <a:cs typeface="Arial" pitchFamily="34" charset="0"/>
                        </a:rPr>
                        <a:t>SUV – Standard Size</a:t>
                      </a:r>
                    </a:p>
                  </a:txBody>
                  <a:tcPr marL="140173" marR="140173" marT="45708" marB="45708">
                    <a:solidFill>
                      <a:schemeClr val="bg1"/>
                    </a:solidFill>
                  </a:tcPr>
                </a:tc>
                <a:tc>
                  <a:txBody>
                    <a:bodyPr/>
                    <a:lstStyle/>
                    <a:p>
                      <a:pPr algn="ctr"/>
                      <a:r>
                        <a:rPr lang="en-US" sz="2000" dirty="0">
                          <a:solidFill>
                            <a:schemeClr val="tx1"/>
                          </a:solidFill>
                          <a:latin typeface="+mj-lt"/>
                          <a:cs typeface="Arial" pitchFamily="34" charset="0"/>
                        </a:rPr>
                        <a:t>4000</a:t>
                      </a:r>
                    </a:p>
                  </a:txBody>
                  <a:tcPr marL="140173" marR="140173" marT="45708" marB="45708">
                    <a:solidFill>
                      <a:schemeClr val="bg1"/>
                    </a:solidFill>
                  </a:tcPr>
                </a:tc>
                <a:extLst>
                  <a:ext uri="{0D108BD9-81ED-4DB2-BD59-A6C34878D82A}">
                    <a16:rowId xmlns:a16="http://schemas.microsoft.com/office/drawing/2014/main" val="10005"/>
                  </a:ext>
                </a:extLst>
              </a:tr>
              <a:tr h="396214">
                <a:tc>
                  <a:txBody>
                    <a:bodyPr/>
                    <a:lstStyle/>
                    <a:p>
                      <a:r>
                        <a:rPr lang="en-US" sz="2000" dirty="0">
                          <a:solidFill>
                            <a:schemeClr val="tx1"/>
                          </a:solidFill>
                          <a:latin typeface="+mj-lt"/>
                          <a:cs typeface="Arial" pitchFamily="34" charset="0"/>
                        </a:rPr>
                        <a:t>SUV – Large Size</a:t>
                      </a:r>
                    </a:p>
                  </a:txBody>
                  <a:tcPr marL="140173" marR="140173" marT="45708" marB="45708">
                    <a:solidFill>
                      <a:schemeClr val="bg1"/>
                    </a:solidFill>
                  </a:tcPr>
                </a:tc>
                <a:tc>
                  <a:txBody>
                    <a:bodyPr/>
                    <a:lstStyle/>
                    <a:p>
                      <a:pPr algn="ctr"/>
                      <a:r>
                        <a:rPr lang="en-US" sz="2000" dirty="0">
                          <a:solidFill>
                            <a:schemeClr val="tx1"/>
                          </a:solidFill>
                          <a:latin typeface="+mj-lt"/>
                          <a:cs typeface="Arial" pitchFamily="34" charset="0"/>
                        </a:rPr>
                        <a:t>5600</a:t>
                      </a:r>
                    </a:p>
                  </a:txBody>
                  <a:tcPr marL="140173" marR="140173" marT="45708" marB="45708">
                    <a:solidFill>
                      <a:schemeClr val="bg1"/>
                    </a:solidFill>
                  </a:tcPr>
                </a:tc>
                <a:extLst>
                  <a:ext uri="{0D108BD9-81ED-4DB2-BD59-A6C34878D82A}">
                    <a16:rowId xmlns:a16="http://schemas.microsoft.com/office/drawing/2014/main" val="10006"/>
                  </a:ext>
                </a:extLst>
              </a:tr>
              <a:tr h="396214">
                <a:tc>
                  <a:txBody>
                    <a:bodyPr/>
                    <a:lstStyle/>
                    <a:p>
                      <a:r>
                        <a:rPr lang="en-US" sz="2000" dirty="0">
                          <a:solidFill>
                            <a:schemeClr val="tx1"/>
                          </a:solidFill>
                          <a:latin typeface="+mj-lt"/>
                          <a:cs typeface="Arial" pitchFamily="34" charset="0"/>
                        </a:rPr>
                        <a:t>Pickup – Small</a:t>
                      </a:r>
                    </a:p>
                  </a:txBody>
                  <a:tcPr marL="140173" marR="140173" marT="45708" marB="45708">
                    <a:solidFill>
                      <a:schemeClr val="bg1"/>
                    </a:solidFill>
                  </a:tcPr>
                </a:tc>
                <a:tc>
                  <a:txBody>
                    <a:bodyPr/>
                    <a:lstStyle/>
                    <a:p>
                      <a:pPr algn="ctr"/>
                      <a:r>
                        <a:rPr lang="en-US" sz="2000" dirty="0">
                          <a:solidFill>
                            <a:schemeClr val="tx1"/>
                          </a:solidFill>
                          <a:latin typeface="+mj-lt"/>
                          <a:cs typeface="Arial" pitchFamily="34" charset="0"/>
                        </a:rPr>
                        <a:t>4000</a:t>
                      </a:r>
                    </a:p>
                  </a:txBody>
                  <a:tcPr marL="140173" marR="140173" marT="45708" marB="45708">
                    <a:solidFill>
                      <a:schemeClr val="bg1"/>
                    </a:solidFill>
                  </a:tcPr>
                </a:tc>
                <a:extLst>
                  <a:ext uri="{0D108BD9-81ED-4DB2-BD59-A6C34878D82A}">
                    <a16:rowId xmlns:a16="http://schemas.microsoft.com/office/drawing/2014/main" val="10007"/>
                  </a:ext>
                </a:extLst>
              </a:tr>
              <a:tr h="396214">
                <a:tc>
                  <a:txBody>
                    <a:bodyPr/>
                    <a:lstStyle/>
                    <a:p>
                      <a:r>
                        <a:rPr lang="en-US" sz="2000" dirty="0">
                          <a:solidFill>
                            <a:schemeClr val="tx1"/>
                          </a:solidFill>
                          <a:latin typeface="+mj-lt"/>
                          <a:cs typeface="Arial" pitchFamily="34" charset="0"/>
                        </a:rPr>
                        <a:t>Pickup – Standard</a:t>
                      </a:r>
                    </a:p>
                  </a:txBody>
                  <a:tcPr marL="140173" marR="140173" marT="45708" marB="45708">
                    <a:solidFill>
                      <a:schemeClr val="bg1"/>
                    </a:solidFill>
                  </a:tcPr>
                </a:tc>
                <a:tc>
                  <a:txBody>
                    <a:bodyPr/>
                    <a:lstStyle/>
                    <a:p>
                      <a:pPr algn="ctr"/>
                      <a:r>
                        <a:rPr lang="en-US" sz="2000" dirty="0">
                          <a:solidFill>
                            <a:schemeClr val="tx1"/>
                          </a:solidFill>
                          <a:latin typeface="+mj-lt"/>
                          <a:cs typeface="Arial" pitchFamily="34" charset="0"/>
                        </a:rPr>
                        <a:t>4500</a:t>
                      </a:r>
                    </a:p>
                  </a:txBody>
                  <a:tcPr marL="140173" marR="140173" marT="45708" marB="45708">
                    <a:solidFill>
                      <a:schemeClr val="bg1"/>
                    </a:solidFill>
                  </a:tcPr>
                </a:tc>
                <a:extLst>
                  <a:ext uri="{0D108BD9-81ED-4DB2-BD59-A6C34878D82A}">
                    <a16:rowId xmlns:a16="http://schemas.microsoft.com/office/drawing/2014/main" val="10008"/>
                  </a:ext>
                </a:extLst>
              </a:tr>
              <a:tr h="396214">
                <a:tc>
                  <a:txBody>
                    <a:bodyPr/>
                    <a:lstStyle/>
                    <a:p>
                      <a:r>
                        <a:rPr lang="en-US" sz="2000" dirty="0">
                          <a:solidFill>
                            <a:schemeClr val="tx1"/>
                          </a:solidFill>
                          <a:latin typeface="+mj-lt"/>
                          <a:cs typeface="Arial" pitchFamily="34" charset="0"/>
                        </a:rPr>
                        <a:t>Pickup – Large</a:t>
                      </a:r>
                    </a:p>
                  </a:txBody>
                  <a:tcPr marL="140173" marR="140173" marT="45708" marB="45708">
                    <a:solidFill>
                      <a:schemeClr val="bg1"/>
                    </a:solidFill>
                  </a:tcPr>
                </a:tc>
                <a:tc>
                  <a:txBody>
                    <a:bodyPr/>
                    <a:lstStyle/>
                    <a:p>
                      <a:pPr algn="ctr"/>
                      <a:r>
                        <a:rPr lang="en-US" sz="2000" dirty="0">
                          <a:solidFill>
                            <a:schemeClr val="tx1"/>
                          </a:solidFill>
                          <a:latin typeface="+mj-lt"/>
                          <a:cs typeface="Arial" pitchFamily="34" charset="0"/>
                        </a:rPr>
                        <a:t>6000</a:t>
                      </a:r>
                    </a:p>
                  </a:txBody>
                  <a:tcPr marL="140173" marR="140173" marT="45708" marB="45708">
                    <a:solidFill>
                      <a:schemeClr val="bg1"/>
                    </a:solidFill>
                  </a:tcPr>
                </a:tc>
                <a:extLst>
                  <a:ext uri="{0D108BD9-81ED-4DB2-BD59-A6C34878D82A}">
                    <a16:rowId xmlns:a16="http://schemas.microsoft.com/office/drawing/2014/main" val="10009"/>
                  </a:ext>
                </a:extLst>
              </a:tr>
              <a:tr h="396214">
                <a:tc>
                  <a:txBody>
                    <a:bodyPr/>
                    <a:lstStyle/>
                    <a:p>
                      <a:r>
                        <a:rPr lang="en-US" sz="2000" dirty="0">
                          <a:solidFill>
                            <a:schemeClr val="tx1"/>
                          </a:solidFill>
                          <a:latin typeface="+mj-lt"/>
                          <a:cs typeface="Arial" pitchFamily="34" charset="0"/>
                        </a:rPr>
                        <a:t>Steel</a:t>
                      </a:r>
                    </a:p>
                  </a:txBody>
                  <a:tcPr marL="140173" marR="140173" marT="45708" marB="45708">
                    <a:solidFill>
                      <a:schemeClr val="bg1"/>
                    </a:solidFill>
                  </a:tcPr>
                </a:tc>
                <a:tc>
                  <a:txBody>
                    <a:bodyPr/>
                    <a:lstStyle/>
                    <a:p>
                      <a:pPr algn="ctr"/>
                      <a:r>
                        <a:rPr lang="en-US" sz="2000" dirty="0">
                          <a:solidFill>
                            <a:schemeClr val="tx1"/>
                          </a:solidFill>
                          <a:latin typeface="+mj-lt"/>
                          <a:cs typeface="Arial" pitchFamily="34" charset="0"/>
                        </a:rPr>
                        <a:t>489 </a:t>
                      </a:r>
                      <a:r>
                        <a:rPr lang="en-US" sz="2000" b="0" dirty="0">
                          <a:solidFill>
                            <a:schemeClr val="tx1"/>
                          </a:solidFill>
                          <a:latin typeface="+mj-lt"/>
                          <a:cs typeface="Arial" pitchFamily="34" charset="0"/>
                        </a:rPr>
                        <a:t>per </a:t>
                      </a:r>
                      <a:r>
                        <a:rPr lang="en-US" sz="1800" b="0" i="0" kern="1200" dirty="0">
                          <a:solidFill>
                            <a:schemeClr val="tx1"/>
                          </a:solidFill>
                          <a:effectLst/>
                          <a:latin typeface="+mj-lt"/>
                          <a:ea typeface="+mn-ea"/>
                          <a:cs typeface="+mn-cs"/>
                        </a:rPr>
                        <a:t>ft</a:t>
                      </a:r>
                      <a:r>
                        <a:rPr lang="en-US" sz="1800" b="0" i="0" kern="1200" baseline="30000" dirty="0">
                          <a:solidFill>
                            <a:schemeClr val="tx1"/>
                          </a:solidFill>
                          <a:effectLst/>
                          <a:latin typeface="+mj-lt"/>
                          <a:ea typeface="+mn-ea"/>
                          <a:cs typeface="+mn-cs"/>
                        </a:rPr>
                        <a:t>3</a:t>
                      </a:r>
                      <a:endParaRPr lang="en-US" sz="2000" b="0" dirty="0">
                        <a:solidFill>
                          <a:schemeClr val="tx1"/>
                        </a:solidFill>
                        <a:latin typeface="+mj-lt"/>
                        <a:cs typeface="Arial" pitchFamily="34" charset="0"/>
                      </a:endParaRPr>
                    </a:p>
                  </a:txBody>
                  <a:tcPr marL="140173" marR="140173" marT="45708" marB="45708">
                    <a:solidFill>
                      <a:schemeClr val="bg1"/>
                    </a:solidFill>
                  </a:tcPr>
                </a:tc>
                <a:extLst>
                  <a:ext uri="{0D108BD9-81ED-4DB2-BD59-A6C34878D82A}">
                    <a16:rowId xmlns:a16="http://schemas.microsoft.com/office/drawing/2014/main" val="10010"/>
                  </a:ext>
                </a:extLst>
              </a:tr>
              <a:tr h="396214">
                <a:tc>
                  <a:txBody>
                    <a:bodyPr/>
                    <a:lstStyle/>
                    <a:p>
                      <a:r>
                        <a:rPr lang="en-US" sz="2000" dirty="0">
                          <a:solidFill>
                            <a:schemeClr val="tx1"/>
                          </a:solidFill>
                          <a:latin typeface="+mj-lt"/>
                          <a:cs typeface="Arial" pitchFamily="34" charset="0"/>
                        </a:rPr>
                        <a:t>Concrete</a:t>
                      </a:r>
                    </a:p>
                  </a:txBody>
                  <a:tcPr marL="140173" marR="140173" marT="45708" marB="45708">
                    <a:solidFill>
                      <a:schemeClr val="bg1"/>
                    </a:solidFill>
                  </a:tcPr>
                </a:tc>
                <a:tc>
                  <a:txBody>
                    <a:bodyPr/>
                    <a:lstStyle/>
                    <a:p>
                      <a:pPr algn="ctr"/>
                      <a:r>
                        <a:rPr lang="en-US" sz="2000" dirty="0">
                          <a:solidFill>
                            <a:schemeClr val="tx1"/>
                          </a:solidFill>
                          <a:latin typeface="+mj-lt"/>
                          <a:cs typeface="Arial" pitchFamily="34" charset="0"/>
                        </a:rPr>
                        <a:t>150 </a:t>
                      </a:r>
                      <a:r>
                        <a:rPr lang="en-US" sz="2000" b="0" kern="1200" dirty="0">
                          <a:solidFill>
                            <a:schemeClr val="tx1"/>
                          </a:solidFill>
                          <a:latin typeface="+mn-lt"/>
                          <a:ea typeface="+mn-ea"/>
                          <a:cs typeface="Arial" pitchFamily="34" charset="0"/>
                        </a:rPr>
                        <a:t>per </a:t>
                      </a:r>
                      <a:r>
                        <a:rPr lang="en-US" sz="1800" b="0" i="0" kern="1200" dirty="0">
                          <a:solidFill>
                            <a:schemeClr val="tx1"/>
                          </a:solidFill>
                          <a:effectLst/>
                          <a:latin typeface="+mn-lt"/>
                          <a:ea typeface="+mn-ea"/>
                          <a:cs typeface="+mn-cs"/>
                        </a:rPr>
                        <a:t>ft</a:t>
                      </a:r>
                      <a:r>
                        <a:rPr lang="en-US" sz="1800" b="0" i="0" kern="1200" baseline="30000" dirty="0">
                          <a:solidFill>
                            <a:schemeClr val="tx1"/>
                          </a:solidFill>
                          <a:effectLst/>
                          <a:latin typeface="+mn-lt"/>
                          <a:ea typeface="+mn-ea"/>
                          <a:cs typeface="+mn-cs"/>
                        </a:rPr>
                        <a:t>3</a:t>
                      </a:r>
                      <a:endParaRPr lang="en-US" sz="2000" dirty="0">
                        <a:solidFill>
                          <a:schemeClr val="tx1"/>
                        </a:solidFill>
                        <a:latin typeface="+mj-lt"/>
                        <a:cs typeface="Arial" pitchFamily="34" charset="0"/>
                      </a:endParaRPr>
                    </a:p>
                  </a:txBody>
                  <a:tcPr marL="140173" marR="140173" marT="45708" marB="45708">
                    <a:solidFill>
                      <a:schemeClr val="bg1"/>
                    </a:solidFill>
                  </a:tcPr>
                </a:tc>
                <a:extLst>
                  <a:ext uri="{0D108BD9-81ED-4DB2-BD59-A6C34878D82A}">
                    <a16:rowId xmlns:a16="http://schemas.microsoft.com/office/drawing/2014/main" val="10011"/>
                  </a:ext>
                </a:extLst>
              </a:tr>
            </a:tbl>
          </a:graphicData>
        </a:graphic>
      </p:graphicFrame>
      <p:pic>
        <p:nvPicPr>
          <p:cNvPr id="5" name="Picture 2">
            <a:extLst>
              <a:ext uri="{FF2B5EF4-FFF2-40B4-BE49-F238E27FC236}">
                <a16:creationId xmlns:a16="http://schemas.microsoft.com/office/drawing/2014/main" id="{A10CB509-30F2-48E3-9B96-E8086A078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E02E57E5-24AD-4C7C-9541-A0C91FFD3D30}"/>
              </a:ext>
            </a:extLst>
          </p:cNvPr>
          <p:cNvSpPr>
            <a:spLocks noGrp="1"/>
          </p:cNvSpPr>
          <p:nvPr>
            <p:ph type="title"/>
          </p:nvPr>
        </p:nvSpPr>
        <p:spPr>
          <a:xfrm>
            <a:off x="5334000" y="381000"/>
            <a:ext cx="5334000" cy="1143000"/>
          </a:xfrm>
        </p:spPr>
        <p:txBody>
          <a:bodyPr/>
          <a:lstStyle/>
          <a:p>
            <a:r>
              <a:rPr lang="en-US" altLang="en-US"/>
              <a:t>Calculating Loads</a:t>
            </a:r>
            <a:br>
              <a:rPr lang="en-US" altLang="en-US"/>
            </a:br>
            <a:r>
              <a:rPr lang="en-US" altLang="en-US" sz="3600"/>
              <a:t>What’s it weigh?</a:t>
            </a:r>
            <a:endParaRPr lang="en-US" altLang="en-US"/>
          </a:p>
        </p:txBody>
      </p:sp>
      <p:pic>
        <p:nvPicPr>
          <p:cNvPr id="101379" name="Picture 2" descr="Image result for simple vehicle weight chart">
            <a:extLst>
              <a:ext uri="{FF2B5EF4-FFF2-40B4-BE49-F238E27FC236}">
                <a16:creationId xmlns:a16="http://schemas.microsoft.com/office/drawing/2014/main" id="{4462CDC1-74D0-4774-8871-B468F0C85C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213475" y="1797051"/>
            <a:ext cx="3570288" cy="4525963"/>
          </a:xfrm>
          <a:noFill/>
        </p:spPr>
      </p:pic>
      <p:sp>
        <p:nvSpPr>
          <p:cNvPr id="4" name="TextBox 3">
            <a:extLst>
              <a:ext uri="{FF2B5EF4-FFF2-40B4-BE49-F238E27FC236}">
                <a16:creationId xmlns:a16="http://schemas.microsoft.com/office/drawing/2014/main" id="{A73FB422-1EDA-4A96-A91D-FB35639ADC37}"/>
              </a:ext>
            </a:extLst>
          </p:cNvPr>
          <p:cNvSpPr txBox="1"/>
          <p:nvPr/>
        </p:nvSpPr>
        <p:spPr>
          <a:xfrm>
            <a:off x="6934200" y="6596064"/>
            <a:ext cx="3733800" cy="261937"/>
          </a:xfrm>
          <a:prstGeom prst="rect">
            <a:avLst/>
          </a:prstGeom>
          <a:noFill/>
        </p:spPr>
        <p:txBody>
          <a:bodyPr>
            <a:spAutoFit/>
          </a:bodyPr>
          <a:lstStyle/>
          <a:p>
            <a:pPr eaLnBrk="0" fontAlgn="base" hangingPunct="0">
              <a:spcBef>
                <a:spcPct val="0"/>
              </a:spcBef>
              <a:spcAft>
                <a:spcPct val="0"/>
              </a:spcAft>
              <a:defRPr/>
            </a:pPr>
            <a:r>
              <a:rPr lang="en-US" sz="1100" dirty="0">
                <a:solidFill>
                  <a:prstClr val="white">
                    <a:lumMod val="65000"/>
                  </a:prstClr>
                </a:solidFill>
                <a:latin typeface="Calibri" panose="020F0502020204030204"/>
                <a:cs typeface="Arial" panose="020B0604020202020204" pitchFamily="34" charset="0"/>
              </a:rPr>
              <a:t>Reference: http://thetruckersplace.com/BridgeFormula.aspx</a:t>
            </a:r>
          </a:p>
        </p:txBody>
      </p:sp>
      <p:pic>
        <p:nvPicPr>
          <p:cNvPr id="101381" name="Picture 4" descr="Related image">
            <a:extLst>
              <a:ext uri="{FF2B5EF4-FFF2-40B4-BE49-F238E27FC236}">
                <a16:creationId xmlns:a16="http://schemas.microsoft.com/office/drawing/2014/main" id="{8FA39DDA-23A8-4B1F-B0FC-8B198B947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0"/>
            <a:ext cx="343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FC8D35A0-C7D4-494A-8141-1F469228E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F46F2BD3-F244-4C2E-9ED9-181E68A51853}"/>
              </a:ext>
            </a:extLst>
          </p:cNvPr>
          <p:cNvSpPr>
            <a:spLocks noGrp="1"/>
          </p:cNvSpPr>
          <p:nvPr>
            <p:ph type="title"/>
          </p:nvPr>
        </p:nvSpPr>
        <p:spPr>
          <a:xfrm>
            <a:off x="609600" y="88900"/>
            <a:ext cx="7924800" cy="1143000"/>
          </a:xfrm>
        </p:spPr>
        <p:txBody>
          <a:bodyPr/>
          <a:lstStyle/>
          <a:p>
            <a:r>
              <a:rPr lang="en-US" altLang="en-US" sz="3600"/>
              <a:t>Calculating Loads</a:t>
            </a:r>
            <a:br>
              <a:rPr lang="en-US" altLang="en-US" sz="3600"/>
            </a:br>
            <a:r>
              <a:rPr lang="en-US" altLang="en-US" sz="2800"/>
              <a:t>What’s it weigh?</a:t>
            </a:r>
            <a:endParaRPr lang="en-US" altLang="en-US" sz="3600"/>
          </a:p>
        </p:txBody>
      </p:sp>
      <p:pic>
        <p:nvPicPr>
          <p:cNvPr id="14" name="Content Placeholder 13">
            <a:extLst>
              <a:ext uri="{FF2B5EF4-FFF2-40B4-BE49-F238E27FC236}">
                <a16:creationId xmlns:a16="http://schemas.microsoft.com/office/drawing/2014/main" id="{B36EC79E-9AB4-4A30-82FB-D6EBD3D4B2C0}"/>
              </a:ext>
            </a:extLst>
          </p:cNvPr>
          <p:cNvPicPr>
            <a:picLocks noGrp="1" noChangeAspect="1"/>
          </p:cNvPicPr>
          <p:nvPr>
            <p:ph idx="1"/>
          </p:nvPr>
        </p:nvPicPr>
        <p:blipFill>
          <a:blip r:embed="rId2"/>
          <a:stretch>
            <a:fillRect/>
          </a:stretch>
        </p:blipFill>
        <p:spPr>
          <a:xfrm>
            <a:off x="1371600" y="1524000"/>
            <a:ext cx="3346450" cy="5029200"/>
          </a:xfrm>
          <a:ln w="38100" cap="sq">
            <a:solidFill>
              <a:srgbClr val="000000"/>
            </a:solidFill>
            <a:miter lim="800000"/>
          </a:ln>
          <a:effectLst>
            <a:outerShdw blurRad="50800" dist="38100" dir="2700000" algn="tl" rotWithShape="0">
              <a:srgbClr val="000000">
                <a:alpha val="43000"/>
              </a:srgbClr>
            </a:outerShdw>
          </a:effectLst>
        </p:spPr>
      </p:pic>
      <p:pic>
        <p:nvPicPr>
          <p:cNvPr id="113668" name="Picture 4" descr="Image may contain: one or more people and outdoor">
            <a:extLst>
              <a:ext uri="{FF2B5EF4-FFF2-40B4-BE49-F238E27FC236}">
                <a16:creationId xmlns:a16="http://schemas.microsoft.com/office/drawing/2014/main" id="{F4BD3A8B-5A67-41B5-AA4B-5F0F36B268CD}"/>
              </a:ext>
            </a:extLst>
          </p:cNvPr>
          <p:cNvPicPr>
            <a:picLocks noChangeAspect="1" noChangeArrowheads="1"/>
          </p:cNvPicPr>
          <p:nvPr/>
        </p:nvPicPr>
        <p:blipFill rotWithShape="1">
          <a:blip r:embed="rId3"/>
          <a:srcRect l="12501" t="12382" r="20000" b="8621"/>
          <a:stretch/>
        </p:blipFill>
        <p:spPr bwMode="auto">
          <a:xfrm>
            <a:off x="4238626" y="1277938"/>
            <a:ext cx="3624263"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3670" name="Picture 6" descr="Image may contain: one or more people, car, tree and outdoor">
            <a:extLst>
              <a:ext uri="{FF2B5EF4-FFF2-40B4-BE49-F238E27FC236}">
                <a16:creationId xmlns:a16="http://schemas.microsoft.com/office/drawing/2014/main" id="{1A91456C-DC02-4247-800D-10ED66210952}"/>
              </a:ext>
            </a:extLst>
          </p:cNvPr>
          <p:cNvPicPr>
            <a:picLocks noChangeAspect="1" noChangeArrowheads="1"/>
          </p:cNvPicPr>
          <p:nvPr/>
        </p:nvPicPr>
        <p:blipFill rotWithShape="1">
          <a:blip r:embed="rId4"/>
          <a:srcRect l="42500" t="20671" r="22500" b="35633"/>
          <a:stretch/>
        </p:blipFill>
        <p:spPr bwMode="auto">
          <a:xfrm>
            <a:off x="7265988" y="3692525"/>
            <a:ext cx="3200400" cy="299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3672" name="Picture 8" descr="Image may contain: one or more people">
            <a:extLst>
              <a:ext uri="{FF2B5EF4-FFF2-40B4-BE49-F238E27FC236}">
                <a16:creationId xmlns:a16="http://schemas.microsoft.com/office/drawing/2014/main" id="{EDA4F834-AD9E-4208-8BB0-427B89660E37}"/>
              </a:ext>
            </a:extLst>
          </p:cNvPr>
          <p:cNvPicPr>
            <a:picLocks noChangeAspect="1" noChangeArrowheads="1"/>
          </p:cNvPicPr>
          <p:nvPr/>
        </p:nvPicPr>
        <p:blipFill rotWithShape="1">
          <a:blip r:embed="rId5"/>
          <a:srcRect r="36666"/>
          <a:stretch/>
        </p:blipFill>
        <p:spPr bwMode="auto">
          <a:xfrm>
            <a:off x="4191000" y="4097339"/>
            <a:ext cx="3028950" cy="2689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F1550FC9-7AAE-481B-A047-5577DA2681F6}"/>
              </a:ext>
            </a:extLst>
          </p:cNvPr>
          <p:cNvPicPr>
            <a:picLocks noChangeAspect="1"/>
          </p:cNvPicPr>
          <p:nvPr/>
        </p:nvPicPr>
        <p:blipFill rotWithShape="1">
          <a:blip r:embed="rId6"/>
          <a:srcRect l="17500" r="15833"/>
          <a:stretch/>
        </p:blipFill>
        <p:spPr>
          <a:xfrm>
            <a:off x="7848600" y="427038"/>
            <a:ext cx="2940050" cy="3306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2">
            <a:extLst>
              <a:ext uri="{FF2B5EF4-FFF2-40B4-BE49-F238E27FC236}">
                <a16:creationId xmlns:a16="http://schemas.microsoft.com/office/drawing/2014/main" id="{2356FCDF-E8BA-4A40-8770-DF73F6D080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7F37DD1C-0146-43A3-A10B-0BF0B053E4FB}"/>
              </a:ext>
            </a:extLst>
          </p:cNvPr>
          <p:cNvSpPr>
            <a:spLocks noGrp="1"/>
          </p:cNvSpPr>
          <p:nvPr>
            <p:ph type="title"/>
          </p:nvPr>
        </p:nvSpPr>
        <p:spPr/>
        <p:txBody>
          <a:bodyPr/>
          <a:lstStyle/>
          <a:p>
            <a:r>
              <a:rPr lang="en-US" altLang="en-US"/>
              <a:t>Calculating Loads</a:t>
            </a:r>
            <a:br>
              <a:rPr lang="en-US" altLang="en-US"/>
            </a:br>
            <a:r>
              <a:rPr lang="en-US" altLang="en-US" sz="3600"/>
              <a:t>What’s it weigh?</a:t>
            </a:r>
            <a:endParaRPr lang="en-US" altLang="en-US"/>
          </a:p>
        </p:txBody>
      </p:sp>
      <p:sp>
        <p:nvSpPr>
          <p:cNvPr id="103427" name="Content Placeholder 7">
            <a:extLst>
              <a:ext uri="{FF2B5EF4-FFF2-40B4-BE49-F238E27FC236}">
                <a16:creationId xmlns:a16="http://schemas.microsoft.com/office/drawing/2014/main" id="{C76CFDFF-81E9-4A91-974B-BD259E39D8EF}"/>
              </a:ext>
            </a:extLst>
          </p:cNvPr>
          <p:cNvSpPr>
            <a:spLocks noGrp="1"/>
          </p:cNvSpPr>
          <p:nvPr>
            <p:ph idx="1"/>
          </p:nvPr>
        </p:nvSpPr>
        <p:spPr>
          <a:xfrm>
            <a:off x="1981200" y="2438400"/>
            <a:ext cx="8229600" cy="1447800"/>
          </a:xfrm>
        </p:spPr>
        <p:txBody>
          <a:bodyPr/>
          <a:lstStyle/>
          <a:p>
            <a:pPr marL="0" indent="0" algn="ctr">
              <a:buNone/>
            </a:pPr>
            <a:r>
              <a:rPr lang="en-US" altLang="en-US" sz="3600"/>
              <a:t>How do we estimate weights of objects? </a:t>
            </a:r>
          </a:p>
        </p:txBody>
      </p:sp>
      <p:sp>
        <p:nvSpPr>
          <p:cNvPr id="3" name="Rectangle 2">
            <a:extLst>
              <a:ext uri="{FF2B5EF4-FFF2-40B4-BE49-F238E27FC236}">
                <a16:creationId xmlns:a16="http://schemas.microsoft.com/office/drawing/2014/main" id="{058B0432-1F0D-4BC5-AAD0-D2F2F62AE3A7}"/>
              </a:ext>
            </a:extLst>
          </p:cNvPr>
          <p:cNvSpPr/>
          <p:nvPr/>
        </p:nvSpPr>
        <p:spPr>
          <a:xfrm>
            <a:off x="3548064" y="4038600"/>
            <a:ext cx="5095875" cy="1200150"/>
          </a:xfrm>
          <a:prstGeom prst="rect">
            <a:avLst/>
          </a:prstGeom>
        </p:spPr>
        <p:txBody>
          <a:bodyPr wrap="none">
            <a:spAutoFit/>
          </a:bodyPr>
          <a:lstStyle/>
          <a:p>
            <a:pPr eaLnBrk="0" fontAlgn="base" hangingPunct="0">
              <a:spcBef>
                <a:spcPct val="0"/>
              </a:spcBef>
              <a:spcAft>
                <a:spcPct val="0"/>
              </a:spcAft>
              <a:defRPr/>
            </a:pPr>
            <a:r>
              <a:rPr lang="en-US" sz="3600" dirty="0">
                <a:solidFill>
                  <a:prstClr val="white"/>
                </a:solidFill>
                <a:latin typeface="Calibri" panose="020F0502020204030204"/>
                <a:cs typeface="Arial" panose="020B0604020202020204" pitchFamily="34" charset="0"/>
              </a:rPr>
              <a:t>density X volume = weight</a:t>
            </a:r>
          </a:p>
          <a:p>
            <a:pPr algn="ctr" eaLnBrk="0" fontAlgn="base" hangingPunct="0">
              <a:spcBef>
                <a:spcPct val="0"/>
              </a:spcBef>
              <a:spcAft>
                <a:spcPct val="0"/>
              </a:spcAft>
              <a:defRPr/>
            </a:pPr>
            <a:r>
              <a:rPr lang="en-US" sz="3600" dirty="0">
                <a:solidFill>
                  <a:prstClr val="white"/>
                </a:solidFill>
                <a:latin typeface="Calibri" panose="020F0502020204030204"/>
                <a:cs typeface="Arial" panose="020B0604020202020204" pitchFamily="34" charset="0"/>
              </a:rPr>
              <a:t>(lb./ft</a:t>
            </a:r>
            <a:r>
              <a:rPr lang="en-US" sz="3600" baseline="30000" dirty="0">
                <a:solidFill>
                  <a:prstClr val="white"/>
                </a:solidFill>
                <a:latin typeface="Arial" panose="020B0604020202020204" pitchFamily="34" charset="0"/>
                <a:cs typeface="Arial" panose="020B0604020202020204" pitchFamily="34" charset="0"/>
              </a:rPr>
              <a:t>3</a:t>
            </a:r>
            <a:r>
              <a:rPr lang="en-US" sz="3600" dirty="0">
                <a:solidFill>
                  <a:prstClr val="white"/>
                </a:solidFill>
                <a:latin typeface="Calibri" panose="020F0502020204030204"/>
                <a:cs typeface="Arial" panose="020B0604020202020204" pitchFamily="34" charset="0"/>
              </a:rPr>
              <a:t>) X (ft</a:t>
            </a:r>
            <a:r>
              <a:rPr lang="en-US" sz="3600" baseline="30000" dirty="0">
                <a:solidFill>
                  <a:prstClr val="white"/>
                </a:solidFill>
                <a:latin typeface="Arial" panose="020B0604020202020204" pitchFamily="34" charset="0"/>
                <a:cs typeface="Arial" panose="020B0604020202020204" pitchFamily="34" charset="0"/>
              </a:rPr>
              <a:t>3</a:t>
            </a:r>
            <a:r>
              <a:rPr lang="en-US" sz="3600" dirty="0">
                <a:solidFill>
                  <a:prstClr val="white"/>
                </a:solidFill>
                <a:latin typeface="Calibri" panose="020F0502020204030204"/>
                <a:cs typeface="Arial" panose="020B0604020202020204" pitchFamily="34" charset="0"/>
              </a:rPr>
              <a:t>) = (lb.)</a:t>
            </a:r>
            <a:endParaRPr lang="en-US" sz="3600" dirty="0">
              <a:solidFill>
                <a:srgbClr val="FF0000"/>
              </a:solidFill>
              <a:latin typeface="Calibri" panose="020F0502020204030204"/>
              <a:cs typeface="Arial" panose="020B0604020202020204" pitchFamily="34" charset="0"/>
            </a:endParaRPr>
          </a:p>
        </p:txBody>
      </p:sp>
      <p:pic>
        <p:nvPicPr>
          <p:cNvPr id="6" name="Picture 2">
            <a:extLst>
              <a:ext uri="{FF2B5EF4-FFF2-40B4-BE49-F238E27FC236}">
                <a16:creationId xmlns:a16="http://schemas.microsoft.com/office/drawing/2014/main" id="{AE045C8B-DF38-4EFB-B121-D739519CE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79962D12-5E93-4600-B090-CB1D7288F3E0}"/>
              </a:ext>
            </a:extLst>
          </p:cNvPr>
          <p:cNvSpPr>
            <a:spLocks noGrp="1"/>
          </p:cNvSpPr>
          <p:nvPr>
            <p:ph type="title"/>
          </p:nvPr>
        </p:nvSpPr>
        <p:spPr>
          <a:xfrm>
            <a:off x="1981200" y="76200"/>
            <a:ext cx="8229600" cy="1143000"/>
          </a:xfrm>
        </p:spPr>
        <p:txBody>
          <a:bodyPr/>
          <a:lstStyle/>
          <a:p>
            <a:r>
              <a:rPr lang="en-US" altLang="en-US" sz="4000"/>
              <a:t>Calculating Loads</a:t>
            </a:r>
            <a:br>
              <a:rPr lang="en-US" altLang="en-US" sz="4000"/>
            </a:br>
            <a:r>
              <a:rPr lang="en-US" altLang="en-US" sz="3200"/>
              <a:t>What’s it weigh?</a:t>
            </a:r>
            <a:endParaRPr lang="en-US" altLang="en-US" sz="4000"/>
          </a:p>
        </p:txBody>
      </p:sp>
      <p:sp>
        <p:nvSpPr>
          <p:cNvPr id="104451" name="Content Placeholder 7">
            <a:extLst>
              <a:ext uri="{FF2B5EF4-FFF2-40B4-BE49-F238E27FC236}">
                <a16:creationId xmlns:a16="http://schemas.microsoft.com/office/drawing/2014/main" id="{EF009256-CA25-4B1C-A17A-1C34376DDABB}"/>
              </a:ext>
            </a:extLst>
          </p:cNvPr>
          <p:cNvSpPr>
            <a:spLocks noGrp="1"/>
          </p:cNvSpPr>
          <p:nvPr>
            <p:ph idx="1"/>
          </p:nvPr>
        </p:nvSpPr>
        <p:spPr>
          <a:xfrm>
            <a:off x="1981200" y="1447800"/>
            <a:ext cx="8229600" cy="1098550"/>
          </a:xfrm>
        </p:spPr>
        <p:txBody>
          <a:bodyPr/>
          <a:lstStyle/>
          <a:p>
            <a:r>
              <a:rPr lang="en-US" altLang="en-US"/>
              <a:t>Residential wood frame construction</a:t>
            </a:r>
          </a:p>
          <a:p>
            <a:endParaRPr lang="en-US" altLang="en-US"/>
          </a:p>
          <a:p>
            <a:endParaRPr lang="en-US" altLang="en-US"/>
          </a:p>
          <a:p>
            <a:endParaRPr lang="en-US" altLang="en-US"/>
          </a:p>
        </p:txBody>
      </p:sp>
      <p:pic>
        <p:nvPicPr>
          <p:cNvPr id="104452" name="Picture 2">
            <a:extLst>
              <a:ext uri="{FF2B5EF4-FFF2-40B4-BE49-F238E27FC236}">
                <a16:creationId xmlns:a16="http://schemas.microsoft.com/office/drawing/2014/main" id="{47A29EC1-9DBB-4888-97B5-7883379CD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133601"/>
            <a:ext cx="341153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3">
            <a:extLst>
              <a:ext uri="{FF2B5EF4-FFF2-40B4-BE49-F238E27FC236}">
                <a16:creationId xmlns:a16="http://schemas.microsoft.com/office/drawing/2014/main" id="{66D68B2E-A07E-446C-953E-52BE389C5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8" y="2786063"/>
            <a:ext cx="4614862"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4">
            <a:extLst>
              <a:ext uri="{FF2B5EF4-FFF2-40B4-BE49-F238E27FC236}">
                <a16:creationId xmlns:a16="http://schemas.microsoft.com/office/drawing/2014/main" id="{F512D100-9357-4BEB-B885-8350FDF6AF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1" y="4876801"/>
            <a:ext cx="342582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76E92DE-251A-4AF5-9ECE-89D592B8F433}"/>
              </a:ext>
            </a:extLst>
          </p:cNvPr>
          <p:cNvSpPr txBox="1"/>
          <p:nvPr/>
        </p:nvSpPr>
        <p:spPr>
          <a:xfrm>
            <a:off x="4800600" y="6584950"/>
            <a:ext cx="6019800" cy="261938"/>
          </a:xfrm>
          <a:prstGeom prst="rect">
            <a:avLst/>
          </a:prstGeom>
          <a:noFill/>
        </p:spPr>
        <p:txBody>
          <a:bodyPr>
            <a:spAutoFit/>
          </a:bodyPr>
          <a:lstStyle/>
          <a:p>
            <a:pPr eaLnBrk="0" fontAlgn="base" hangingPunct="0">
              <a:spcBef>
                <a:spcPct val="0"/>
              </a:spcBef>
              <a:spcAft>
                <a:spcPct val="0"/>
              </a:spcAft>
              <a:defRPr/>
            </a:pPr>
            <a:r>
              <a:rPr lang="en-US" sz="1100" dirty="0">
                <a:solidFill>
                  <a:prstClr val="white">
                    <a:lumMod val="65000"/>
                  </a:prstClr>
                </a:solidFill>
                <a:latin typeface="Calibri" panose="020F0502020204030204"/>
                <a:cs typeface="Arial" panose="020B0604020202020204" pitchFamily="34" charset="0"/>
              </a:rPr>
              <a:t>Reference:  https://www.bgstructuralengineering.com/BGASCE7/BGASCE7003/BGASCE700302.htm</a:t>
            </a:r>
          </a:p>
        </p:txBody>
      </p:sp>
      <p:pic>
        <p:nvPicPr>
          <p:cNvPr id="9" name="Picture 2">
            <a:extLst>
              <a:ext uri="{FF2B5EF4-FFF2-40B4-BE49-F238E27FC236}">
                <a16:creationId xmlns:a16="http://schemas.microsoft.com/office/drawing/2014/main" id="{2BA5377F-0FE8-48B5-973B-0D3745866F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4">
            <a:extLst>
              <a:ext uri="{FF2B5EF4-FFF2-40B4-BE49-F238E27FC236}">
                <a16:creationId xmlns:a16="http://schemas.microsoft.com/office/drawing/2014/main" id="{D348D95D-6AEB-4EAD-924E-18E6FDC62EE3}"/>
              </a:ext>
            </a:extLst>
          </p:cNvPr>
          <p:cNvSpPr>
            <a:spLocks noGrp="1"/>
          </p:cNvSpPr>
          <p:nvPr>
            <p:ph type="title"/>
          </p:nvPr>
        </p:nvSpPr>
        <p:spPr/>
        <p:txBody>
          <a:bodyPr/>
          <a:lstStyle/>
          <a:p>
            <a:r>
              <a:rPr lang="en-US" altLang="en-US"/>
              <a:t>Calculating Loads</a:t>
            </a:r>
            <a:br>
              <a:rPr lang="en-US" altLang="en-US"/>
            </a:br>
            <a:r>
              <a:rPr lang="en-US" altLang="en-US" sz="3600"/>
              <a:t>What’s it weigh?</a:t>
            </a:r>
            <a:endParaRPr lang="en-US" altLang="en-US"/>
          </a:p>
        </p:txBody>
      </p:sp>
      <p:pic>
        <p:nvPicPr>
          <p:cNvPr id="105475" name="Content Placeholder 8">
            <a:extLst>
              <a:ext uri="{FF2B5EF4-FFF2-40B4-BE49-F238E27FC236}">
                <a16:creationId xmlns:a16="http://schemas.microsoft.com/office/drawing/2014/main" id="{18D3F439-6AE6-48D2-A665-347F878E563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282826"/>
            <a:ext cx="4038600" cy="3160713"/>
          </a:xfrm>
        </p:spPr>
      </p:pic>
      <p:pic>
        <p:nvPicPr>
          <p:cNvPr id="105476" name="Content Placeholder 9">
            <a:extLst>
              <a:ext uri="{FF2B5EF4-FFF2-40B4-BE49-F238E27FC236}">
                <a16:creationId xmlns:a16="http://schemas.microsoft.com/office/drawing/2014/main" id="{28EE4719-8C6B-4419-AC65-D4AAA16EE2C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32539" y="1600201"/>
            <a:ext cx="3717925" cy="4525963"/>
          </a:xfrm>
        </p:spPr>
      </p:pic>
      <p:sp>
        <p:nvSpPr>
          <p:cNvPr id="11" name="TextBox 10">
            <a:extLst>
              <a:ext uri="{FF2B5EF4-FFF2-40B4-BE49-F238E27FC236}">
                <a16:creationId xmlns:a16="http://schemas.microsoft.com/office/drawing/2014/main" id="{F8C56CC6-0BC1-461D-B11C-C30680980DB9}"/>
              </a:ext>
            </a:extLst>
          </p:cNvPr>
          <p:cNvSpPr txBox="1"/>
          <p:nvPr/>
        </p:nvSpPr>
        <p:spPr>
          <a:xfrm>
            <a:off x="1900239" y="6445251"/>
            <a:ext cx="8391525" cy="276225"/>
          </a:xfrm>
          <a:prstGeom prst="rect">
            <a:avLst/>
          </a:prstGeom>
          <a:noFill/>
        </p:spPr>
        <p:txBody>
          <a:bodyPr wrap="none">
            <a:spAutoFit/>
          </a:bodyPr>
          <a:lstStyle/>
          <a:p>
            <a:pPr eaLnBrk="0" fontAlgn="base" hangingPunct="0">
              <a:spcBef>
                <a:spcPct val="0"/>
              </a:spcBef>
              <a:spcAft>
                <a:spcPct val="0"/>
              </a:spcAft>
              <a:defRPr/>
            </a:pPr>
            <a:r>
              <a:rPr lang="en-US" sz="1200" dirty="0">
                <a:solidFill>
                  <a:prstClr val="white">
                    <a:lumMod val="65000"/>
                  </a:prstClr>
                </a:solidFill>
                <a:latin typeface="Calibri" panose="020F0502020204030204"/>
                <a:cs typeface="Arial" panose="020B0604020202020204" pitchFamily="34" charset="0"/>
              </a:rPr>
              <a:t>Reference:  http://web.engr.uky.edu/~gebland/CE%20382/CE%20382%20Four%20Slides%20per%20Page/L2%20-%20%20Loads.pdf</a:t>
            </a:r>
          </a:p>
        </p:txBody>
      </p:sp>
      <p:pic>
        <p:nvPicPr>
          <p:cNvPr id="7" name="Picture 2">
            <a:extLst>
              <a:ext uri="{FF2B5EF4-FFF2-40B4-BE49-F238E27FC236}">
                <a16:creationId xmlns:a16="http://schemas.microsoft.com/office/drawing/2014/main" id="{1269A35B-9D1E-4DAA-9E83-D6F21D607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 r="29"/>
          <a:stretch>
            <a:fillRect/>
          </a:stretch>
        </p:blipFill>
        <p:spPr bwMode="auto">
          <a:xfrm>
            <a:off x="9829800" y="0"/>
            <a:ext cx="23622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6520</Words>
  <Application>Microsoft Office PowerPoint</Application>
  <PresentationFormat>Widescreen</PresentationFormat>
  <Paragraphs>778</Paragraphs>
  <Slides>123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123</vt:i4>
      </vt:variant>
    </vt:vector>
  </HeadingPairs>
  <TitlesOfParts>
    <vt:vector size="127" baseType="lpstr">
      <vt:lpstr>Arial</vt:lpstr>
      <vt:lpstr>Calibri</vt:lpstr>
      <vt:lpstr>Lucida Sans</vt:lpstr>
      <vt:lpstr>1_Office Theme</vt:lpstr>
      <vt:lpstr>PowerPoint Presentation</vt:lpstr>
      <vt:lpstr>Objective</vt:lpstr>
      <vt:lpstr>Table of Contents</vt:lpstr>
      <vt:lpstr>Part I:</vt:lpstr>
      <vt:lpstr>What is a strut?</vt:lpstr>
      <vt:lpstr>Strut Design Factors</vt:lpstr>
      <vt:lpstr>Strut Loading</vt:lpstr>
      <vt:lpstr>Warning:  DO NOT Side-Load Struts</vt:lpstr>
      <vt:lpstr>Strut Testing</vt:lpstr>
      <vt:lpstr>Strut Testing</vt:lpstr>
      <vt:lpstr>Offset Loading</vt:lpstr>
      <vt:lpstr>Strut Loading— Concentric vs. Eccentric (Column Center vs. Offset)</vt:lpstr>
      <vt:lpstr>Comparing Apples and Oranges</vt:lpstr>
      <vt:lpstr>Part II:</vt:lpstr>
      <vt:lpstr>Why Do We Stabilize? </vt:lpstr>
      <vt:lpstr>Stabilization Assessment</vt:lpstr>
      <vt:lpstr>Shapes and Geometry:  Why They Matter</vt:lpstr>
      <vt:lpstr>Triangles 101 Triangles are the basic foundation for stabilization</vt:lpstr>
      <vt:lpstr>Conventional Triangles</vt:lpstr>
      <vt:lpstr>Unconventional Triangles</vt:lpstr>
      <vt:lpstr>Visualize the Triangles</vt:lpstr>
      <vt:lpstr>Visualize the Triangles</vt:lpstr>
      <vt:lpstr>Unconventional Triangles 101 Use caution with single-sided setup</vt:lpstr>
      <vt:lpstr>Unconventional Triangles 101 Two struts are better than one!</vt:lpstr>
      <vt:lpstr>PowerPoint Presentation</vt:lpstr>
      <vt:lpstr>PowerPoint Presentation</vt:lpstr>
      <vt:lpstr>4-Sided Shapes 101</vt:lpstr>
      <vt:lpstr>4-Sided Shapes 101</vt:lpstr>
      <vt:lpstr>Visualize the 4-Sided Shape</vt:lpstr>
      <vt:lpstr>Know the Difference—It’s Critical!</vt:lpstr>
      <vt:lpstr>Know the Difference—It’s Critical!</vt:lpstr>
      <vt:lpstr>Strut Orientation</vt:lpstr>
      <vt:lpstr>Strut Loads VS. Angles</vt:lpstr>
      <vt:lpstr>Strut Loads VS. Angles</vt:lpstr>
      <vt:lpstr>Strut Loads VS. Angles</vt:lpstr>
      <vt:lpstr>Strut Orientation:  Angled Struts</vt:lpstr>
      <vt:lpstr>Strut Orientation:  Angled Struts</vt:lpstr>
      <vt:lpstr>Strut Orientation:  Angled Struts</vt:lpstr>
      <vt:lpstr>Strut Orientation:  Horizontal Struts</vt:lpstr>
      <vt:lpstr>Strut Orientation:  Vertical Struts</vt:lpstr>
      <vt:lpstr>Envision 3D Stabilization</vt:lpstr>
      <vt:lpstr>Tie-Lines</vt:lpstr>
      <vt:lpstr>Tie-Lines</vt:lpstr>
      <vt:lpstr>Tie-Lines</vt:lpstr>
      <vt:lpstr>Multiple-Object Considerations</vt:lpstr>
      <vt:lpstr>Purchase Points</vt:lpstr>
      <vt:lpstr>Purchase Points</vt:lpstr>
      <vt:lpstr>Purchase Points</vt:lpstr>
      <vt:lpstr>Purchase Points</vt:lpstr>
      <vt:lpstr>PowerPoint Presentation</vt:lpstr>
      <vt:lpstr>Part III:</vt:lpstr>
      <vt:lpstr>Lifting Basics</vt:lpstr>
      <vt:lpstr>Lifting Basics</vt:lpstr>
      <vt:lpstr>Lifting with Tension Management “Leash, sway or triangle” Technique</vt:lpstr>
      <vt:lpstr>Why do we keep triangle straps hooked low? </vt:lpstr>
      <vt:lpstr>Why is length helpful to keep vertical force in straps down?</vt:lpstr>
      <vt:lpstr>Lifting with Tension Management “Outrigger Alternative”</vt:lpstr>
      <vt:lpstr>Lifting with Tension Management “Outrigger Alternative”</vt:lpstr>
      <vt:lpstr>Understanding Outriggers</vt:lpstr>
      <vt:lpstr> Considering Strut Placement:  Going Against Your Instinct</vt:lpstr>
      <vt:lpstr>Critical Strut Feature</vt:lpstr>
      <vt:lpstr>Overrides/Underrides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IV:</vt:lpstr>
      <vt:lpstr>Wheel Resting Side Lift</vt:lpstr>
      <vt:lpstr>PowerPoint Presentation</vt:lpstr>
      <vt:lpstr>Wheel-Resting Rear Lift</vt:lpstr>
      <vt:lpstr>Alternative Wheel-Resting Rear Lift</vt:lpstr>
      <vt:lpstr>Side-Resting Front Lift</vt:lpstr>
      <vt:lpstr>Alternative Side-Resting Lifts</vt:lpstr>
      <vt:lpstr>Roof-Resting Rear Lift</vt:lpstr>
      <vt:lpstr>Alternative Roof-Resting Rear Lift</vt:lpstr>
      <vt:lpstr>Alternative Roof-Resting Rear Lift</vt:lpstr>
      <vt:lpstr>Barrier Rear Lift</vt:lpstr>
      <vt:lpstr>Barrier Controlled Roll</vt:lpstr>
      <vt:lpstr>Dumpster Override</vt:lpstr>
      <vt:lpstr>Bus Overrides</vt:lpstr>
      <vt:lpstr>Parallel Override</vt:lpstr>
      <vt:lpstr>T-Bone Override</vt:lpstr>
      <vt:lpstr>Controlled Roll</vt:lpstr>
      <vt:lpstr>Darlington Lift/Roll</vt:lpstr>
      <vt:lpstr>Darlington Lift/Roll</vt:lpstr>
      <vt:lpstr>Tripod Setup</vt:lpstr>
      <vt:lpstr>Other Scenarios</vt:lpstr>
      <vt:lpstr>Other Scenarios</vt:lpstr>
      <vt:lpstr>Part V:</vt:lpstr>
      <vt:lpstr>Calculating Loads What’s it weigh?</vt:lpstr>
      <vt:lpstr>Calculating Loads What’s it weigh?</vt:lpstr>
      <vt:lpstr>Calculating Loads What’s it weigh?</vt:lpstr>
      <vt:lpstr>Calculating Loads What’s it weigh?</vt:lpstr>
      <vt:lpstr>Calculating Loads What’s it weigh?</vt:lpstr>
      <vt:lpstr>Calculating Loads What’s it weigh?</vt:lpstr>
      <vt:lpstr>Calculating Loads What’s it weigh?</vt:lpstr>
      <vt:lpstr>Calculating Loads What’s it weigh?</vt:lpstr>
      <vt:lpstr>Calculating Loads What’s it weigh?</vt:lpstr>
      <vt:lpstr>Calculating Loads What’s it weigh?</vt:lpstr>
      <vt:lpstr>Part VII:</vt:lpstr>
      <vt:lpstr>Wood Cribbing</vt:lpstr>
      <vt:lpstr>Ratchet Straps, Chains, Etc.</vt:lpstr>
      <vt:lpstr>Ratchet Straps, Chains, Etc.</vt:lpstr>
      <vt:lpstr>Part VII:</vt:lpstr>
      <vt:lpstr>Super X-Strut®</vt:lpstr>
      <vt:lpstr>Super X-Strut®</vt:lpstr>
      <vt:lpstr>Apex X-Strut®</vt:lpstr>
      <vt:lpstr>Apex X-Strut®</vt:lpstr>
      <vt:lpstr>Auto X-Strut®</vt:lpstr>
      <vt:lpstr>Auto X-Strut®</vt:lpstr>
      <vt:lpstr>Aluminum X-Strut®</vt:lpstr>
      <vt:lpstr>Aluminum X-Strut®</vt:lpstr>
      <vt:lpstr>Steel X-Strut®</vt:lpstr>
      <vt:lpstr>Steel X-Strut®</vt:lpstr>
      <vt:lpstr>RJ3 Jackstand</vt:lpstr>
      <vt:lpstr>SpaceSaver Jackstand</vt:lpstr>
      <vt:lpstr>GreenLite X-Strut®</vt:lpstr>
      <vt:lpstr>GreenLite X-Strut®</vt:lpstr>
      <vt:lpstr>Get involved— Follow and tag us on social media!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Twining</dc:creator>
  <cp:lastModifiedBy>Jonathan Twining</cp:lastModifiedBy>
  <cp:revision>2</cp:revision>
  <dcterms:created xsi:type="dcterms:W3CDTF">2021-10-15T17:33:06Z</dcterms:created>
  <dcterms:modified xsi:type="dcterms:W3CDTF">2021-10-15T17:43:18Z</dcterms:modified>
</cp:coreProperties>
</file>